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300" r:id="rId30"/>
    <p:sldId id="302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1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0130-49AE-4066-9695-6B4E27B500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6276-65B7-43B9-955B-711846818F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2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8B9E-33D1-460B-B9B6-934911C059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4D8ED-EBEF-41B4-A2E5-0425ADDF4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640FF-586D-4B76-883D-EEC79C95E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565A4-7BC1-40F2-B627-7F257DD35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9A69-BE65-491B-BDCF-210D3C38D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6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4FC1-DB67-4C42-8806-626E98AEBB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8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E418-930F-46D2-9ACE-5731B61D7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A145-4128-4DAE-ACD1-662F92D102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399C5-66D6-4CE8-86A9-34A4C7826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8B1702-5B35-445A-8F1B-E48F1CCB533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6893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15240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8577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543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Military intervention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military intervened in early 1966, murdering the prime minister, the governors of the West and North, and some military officers.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Most of the coup leaders were Igbo and sought to remake the state into an igbo dominant entity.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of course was met with fierce resistance among the other ethnic groups.</a:t>
            </a:r>
          </a:p>
        </p:txBody>
      </p:sp>
    </p:spTree>
    <p:extLst>
      <p:ext uri="{BB962C8B-B14F-4D97-AF65-F5344CB8AC3E}">
        <p14:creationId xmlns:p14="http://schemas.microsoft.com/office/powerpoint/2010/main" val="19427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7338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19600" y="4343400"/>
            <a:ext cx="379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July 1967, Republic of Biafra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905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3962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Civil war in Biafra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 July 1967, civil war broke out after a unilateral declaration of independence of the Republic of Biafra.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As many as 600,000 people died, mainly from starvation as the government cut off the food supply to Biafra. </a:t>
            </a:r>
          </a:p>
        </p:txBody>
      </p:sp>
    </p:spTree>
    <p:extLst>
      <p:ext uri="{BB962C8B-B14F-4D97-AF65-F5344CB8AC3E}">
        <p14:creationId xmlns:p14="http://schemas.microsoft.com/office/powerpoint/2010/main" val="3701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3623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91200" y="56388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Gen Yakubu Gowon 1966-1975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43200" y="152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Military Rule 1966-1979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19600" y="5486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62000" y="1524000"/>
            <a:ext cx="3733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1967 coup, led by General Yakubu Gowon ushered in a long succession of military governments in Nigeria.</a:t>
            </a:r>
          </a:p>
        </p:txBody>
      </p:sp>
    </p:spTree>
    <p:extLst>
      <p:ext uri="{BB962C8B-B14F-4D97-AF65-F5344CB8AC3E}">
        <p14:creationId xmlns:p14="http://schemas.microsoft.com/office/powerpoint/2010/main" val="1323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3657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Transitioning Back To Democracy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last military leader, Olusegun Obasanjo sought to reestablish democracy in Nigeria.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He prepared the country for constitutional reform in 1979 and transition back to a republican government.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24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724400" y="44958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Gen. Olusegun Obasanjo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1976-1979</a:t>
            </a:r>
          </a:p>
        </p:txBody>
      </p:sp>
    </p:spTree>
    <p:extLst>
      <p:ext uri="{BB962C8B-B14F-4D97-AF65-F5344CB8AC3E}">
        <p14:creationId xmlns:p14="http://schemas.microsoft.com/office/powerpoint/2010/main" val="33970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06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Second Republic 1979-1983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86400" y="5181600"/>
            <a:ext cx="3048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Pres. Shehu Shagari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1979-1983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67200" y="381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648200" y="5334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 1979, Shehu Shagari, a Hausa-Fulani, was elected President.</a:t>
            </a:r>
          </a:p>
        </p:txBody>
      </p:sp>
    </p:spTree>
    <p:extLst>
      <p:ext uri="{BB962C8B-B14F-4D97-AF65-F5344CB8AC3E}">
        <p14:creationId xmlns:p14="http://schemas.microsoft.com/office/powerpoint/2010/main" val="5905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8001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Second Republic (1979–83)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One of the most important developments in Nigeria’s political history was the 1979 constitution.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Established several important precedents – one was the creation of new federal states – increasing the number to twelve, and subsequently 19.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It also introduced a “federal character” clause which mandated equitable representation of Nigeria’s ethnic groups in state institutions, as well as equitable allocation of Nigeria’s oil wealth.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constitution created a directly elected president and a bicameral legislature modeled closely to the US system. </a:t>
            </a:r>
          </a:p>
        </p:txBody>
      </p:sp>
    </p:spTree>
    <p:extLst>
      <p:ext uri="{BB962C8B-B14F-4D97-AF65-F5344CB8AC3E}">
        <p14:creationId xmlns:p14="http://schemas.microsoft.com/office/powerpoint/2010/main" val="13630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543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Constitutional Reforms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Nigeria’s new constitution also sought to curb the influence of ethnic identity in political organization and leadership.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To win the presidential election, a candidate was required to garner an absolute majority of the electoral vote nationwide and at least 25% of the vote in each region of the country.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Hence, candidates could not win simply by appealing to a narrowly defined ethnic coalition.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Finally, the judicial system allowed Muslim states in the north to apply shariah law, but not against non-muslim citizens. </a:t>
            </a:r>
          </a:p>
        </p:txBody>
      </p:sp>
    </p:spTree>
    <p:extLst>
      <p:ext uri="{BB962C8B-B14F-4D97-AF65-F5344CB8AC3E}">
        <p14:creationId xmlns:p14="http://schemas.microsoft.com/office/powerpoint/2010/main" val="1963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7239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Failure of Constitutional Reforms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Despite all these efforts, Muslim-Christian tensions still flared.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basic </a:t>
            </a:r>
            <a:r>
              <a:rPr lang="en-US" sz="2400" dirty="0" smtClean="0">
                <a:solidFill>
                  <a:srgbClr val="000000"/>
                </a:solidFill>
              </a:rPr>
              <a:t>game </a:t>
            </a:r>
            <a:r>
              <a:rPr lang="en-US" sz="2400" dirty="0">
                <a:solidFill>
                  <a:srgbClr val="000000"/>
                </a:solidFill>
              </a:rPr>
              <a:t>of Nigerian politics did not change – take what assets you can from the common pool for your own ethnic constituencies.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This was especially true when it came to the administration of Nigeria’s oil wealth. </a:t>
            </a:r>
          </a:p>
        </p:txBody>
      </p:sp>
    </p:spTree>
    <p:extLst>
      <p:ext uri="{BB962C8B-B14F-4D97-AF65-F5344CB8AC3E}">
        <p14:creationId xmlns:p14="http://schemas.microsoft.com/office/powerpoint/2010/main" val="1408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4050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38200" y="457200"/>
            <a:ext cx="322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Military Rule 1983-1993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181600" y="53340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Gen. </a:t>
            </a:r>
            <a:r>
              <a:rPr lang="en-US" sz="2400" dirty="0" smtClean="0">
                <a:solidFill>
                  <a:srgbClr val="000000"/>
                </a:solidFill>
              </a:rPr>
              <a:t>Muhammad </a:t>
            </a:r>
            <a:r>
              <a:rPr lang="en-US" sz="2400" dirty="0" err="1">
                <a:solidFill>
                  <a:srgbClr val="000000"/>
                </a:solidFill>
              </a:rPr>
              <a:t>Buhari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1983-1985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419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Poor leadership and </a:t>
            </a:r>
            <a:r>
              <a:rPr lang="en-US" sz="2400" dirty="0" smtClean="0">
                <a:solidFill>
                  <a:srgbClr val="000000"/>
                </a:solidFill>
              </a:rPr>
              <a:t>corruption in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 err="1">
                <a:solidFill>
                  <a:srgbClr val="000000"/>
                </a:solidFill>
              </a:rPr>
              <a:t>Shagari</a:t>
            </a:r>
            <a:r>
              <a:rPr lang="en-US" sz="2400" dirty="0">
                <a:solidFill>
                  <a:srgbClr val="000000"/>
                </a:solidFill>
              </a:rPr>
              <a:t> government set the stage for the next military coup by Maj. Gen. Mohammed </a:t>
            </a:r>
            <a:r>
              <a:rPr lang="en-US" sz="2400" dirty="0" err="1">
                <a:solidFill>
                  <a:srgbClr val="000000"/>
                </a:solidFill>
              </a:rPr>
              <a:t>Buhari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Buhari</a:t>
            </a:r>
            <a:r>
              <a:rPr lang="en-US" sz="2400" dirty="0">
                <a:solidFill>
                  <a:srgbClr val="000000"/>
                </a:solidFill>
              </a:rPr>
              <a:t> was a northern Hausa-Fulani who ruled from 1983 until another coup brought him down in 1985</a:t>
            </a:r>
          </a:p>
        </p:txBody>
      </p:sp>
    </p:spTree>
    <p:extLst>
      <p:ext uri="{BB962C8B-B14F-4D97-AF65-F5344CB8AC3E}">
        <p14:creationId xmlns:p14="http://schemas.microsoft.com/office/powerpoint/2010/main" val="1573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2099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029200" y="5562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Gen. Ibrahim Babangida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1985-1993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434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next coup was led by another northerner, Maj. Gen. Ibrahim Babangida, who would become one of Nigeria’s most dictatorial and despised military leaders. </a:t>
            </a:r>
          </a:p>
        </p:txBody>
      </p:sp>
    </p:spTree>
    <p:extLst>
      <p:ext uri="{BB962C8B-B14F-4D97-AF65-F5344CB8AC3E}">
        <p14:creationId xmlns:p14="http://schemas.microsoft.com/office/powerpoint/2010/main" val="3834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The mosaic of a diverse society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 is Africa’s most heavily populated country (130 million)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Also one of its most diverse (250 ethnic groups in Nigeria)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Dominant groups include the Igbo (Ibo), Yoruba, Hausa, and Fulani.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Also important religious divisions – Igbo are Christian, but the Yoruba, Hausa-Fulani are Muslim.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Muslims comprise about 50% of the population and Christians 40% with the rest practicing a traditional religion.</a:t>
            </a:r>
          </a:p>
        </p:txBody>
      </p:sp>
    </p:spTree>
    <p:extLst>
      <p:ext uri="{BB962C8B-B14F-4D97-AF65-F5344CB8AC3E}">
        <p14:creationId xmlns:p14="http://schemas.microsoft.com/office/powerpoint/2010/main" val="1675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95744" y="304800"/>
            <a:ext cx="816725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Politics under Military Rule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Under </a:t>
            </a:r>
            <a:r>
              <a:rPr lang="en-US" sz="2400" dirty="0" err="1">
                <a:solidFill>
                  <a:srgbClr val="000000"/>
                </a:solidFill>
              </a:rPr>
              <a:t>Babangida’s</a:t>
            </a:r>
            <a:r>
              <a:rPr lang="en-US" sz="2400" dirty="0">
                <a:solidFill>
                  <a:srgbClr val="000000"/>
                </a:solidFill>
              </a:rPr>
              <a:t> rule, t</a:t>
            </a:r>
            <a:r>
              <a:rPr lang="en-US" sz="2400" dirty="0" smtClean="0">
                <a:solidFill>
                  <a:srgbClr val="000000"/>
                </a:solidFill>
              </a:rPr>
              <a:t>he </a:t>
            </a:r>
            <a:r>
              <a:rPr lang="en-US" sz="2400" dirty="0">
                <a:solidFill>
                  <a:srgbClr val="000000"/>
                </a:solidFill>
              </a:rPr>
              <a:t>military regime ruled for its own immediate benefit and wealth.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Nigeria </a:t>
            </a:r>
            <a:r>
              <a:rPr lang="en-US" sz="2400" dirty="0">
                <a:solidFill>
                  <a:srgbClr val="000000"/>
                </a:solidFill>
              </a:rPr>
              <a:t>became a pariah state subject to international sanctions.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Babangida</a:t>
            </a:r>
            <a:r>
              <a:rPr lang="en-US" sz="2400" dirty="0">
                <a:solidFill>
                  <a:srgbClr val="000000"/>
                </a:solidFill>
              </a:rPr>
              <a:t> earned a reputation as one of the most corrupt political leaders in Africa, along side Zaire’s Mobutu </a:t>
            </a:r>
            <a:r>
              <a:rPr lang="en-US" sz="2400" dirty="0" err="1">
                <a:solidFill>
                  <a:srgbClr val="000000"/>
                </a:solidFill>
              </a:rPr>
              <a:t>Sese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Seko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Babangida’s</a:t>
            </a:r>
            <a:r>
              <a:rPr lang="en-US" sz="2400" dirty="0">
                <a:solidFill>
                  <a:srgbClr val="000000"/>
                </a:solidFill>
              </a:rPr>
              <a:t> promise to transition to democracy was consistently manipulated and often deferred.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Presidential elections were first slated for 1990, but were set aside until June 1993, when </a:t>
            </a:r>
            <a:r>
              <a:rPr lang="en-US" sz="2400" dirty="0" err="1">
                <a:solidFill>
                  <a:srgbClr val="000000"/>
                </a:solidFill>
              </a:rPr>
              <a:t>Babangida</a:t>
            </a:r>
            <a:r>
              <a:rPr lang="en-US" sz="2400" dirty="0">
                <a:solidFill>
                  <a:srgbClr val="000000"/>
                </a:solidFill>
              </a:rPr>
              <a:t> finally agreed to new elections. </a:t>
            </a:r>
          </a:p>
        </p:txBody>
      </p:sp>
    </p:spTree>
    <p:extLst>
      <p:ext uri="{BB962C8B-B14F-4D97-AF65-F5344CB8AC3E}">
        <p14:creationId xmlns:p14="http://schemas.microsoft.com/office/powerpoint/2010/main" val="11165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24400" y="44958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Yoruba Chief </a:t>
            </a:r>
            <a:r>
              <a:rPr lang="en-US" sz="2400" dirty="0" err="1">
                <a:solidFill>
                  <a:srgbClr val="000000"/>
                </a:solidFill>
              </a:rPr>
              <a:t>Moshood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Abiola</a:t>
            </a:r>
            <a:r>
              <a:rPr lang="en-US" sz="2400" dirty="0">
                <a:solidFill>
                  <a:srgbClr val="000000"/>
                </a:solidFill>
              </a:rPr>
              <a:t> casts his ballot in nullified 1993 presidential election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762000"/>
            <a:ext cx="3733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When June 1993 elections took place, a traditional Yoruba leader, Chief </a:t>
            </a:r>
            <a:r>
              <a:rPr lang="en-US" sz="2400" dirty="0" err="1">
                <a:solidFill>
                  <a:srgbClr val="000000"/>
                </a:solidFill>
              </a:rPr>
              <a:t>Moshood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Abiola</a:t>
            </a:r>
            <a:r>
              <a:rPr lang="en-US" sz="2400" dirty="0">
                <a:solidFill>
                  <a:srgbClr val="000000"/>
                </a:solidFill>
              </a:rPr>
              <a:t> won a majority of votes.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Babangida</a:t>
            </a:r>
            <a:r>
              <a:rPr lang="en-US" sz="2400" dirty="0">
                <a:solidFill>
                  <a:srgbClr val="000000"/>
                </a:solidFill>
              </a:rPr>
              <a:t> first promised to step down, but then reneged and declared the election results null and void.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Ultimately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Babangida</a:t>
            </a:r>
            <a:r>
              <a:rPr lang="en-US" sz="2400" dirty="0">
                <a:solidFill>
                  <a:srgbClr val="000000"/>
                </a:solidFill>
              </a:rPr>
              <a:t> was forced to leave under pressure, and an interim government was set in place.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800600" y="304800"/>
            <a:ext cx="355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Failed Third Republic 1993</a:t>
            </a:r>
          </a:p>
        </p:txBody>
      </p:sp>
    </p:spTree>
    <p:extLst>
      <p:ext uri="{BB962C8B-B14F-4D97-AF65-F5344CB8AC3E}">
        <p14:creationId xmlns:p14="http://schemas.microsoft.com/office/powerpoint/2010/main" val="33044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Interim Government of 1993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2146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81600" y="56388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Interim Pres. Ernest Shonekan 1993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953000" y="571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457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85800" y="1371600"/>
            <a:ext cx="3886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“interim” civilian government under Ernest Shonekan fell within months to another military coup.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latest military coup was led by an especially inept and corrupt military dictator, Sani Abacha</a:t>
            </a:r>
          </a:p>
        </p:txBody>
      </p:sp>
    </p:spTree>
    <p:extLst>
      <p:ext uri="{BB962C8B-B14F-4D97-AF65-F5344CB8AC3E}">
        <p14:creationId xmlns:p14="http://schemas.microsoft.com/office/powerpoint/2010/main" val="39724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146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181600" y="56388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Gen. Sani Abacha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1993-1998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14400" y="381000"/>
            <a:ext cx="304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Return to Military Rule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426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Abacha, a northerner from the Kanuri group, ruled with an iron fist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He and his subordinates engaged in the systematic theft of the nation’s wealth.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Dramatically, Abacha succumbed to a heart attack on June 8, 1998</a:t>
            </a:r>
          </a:p>
        </p:txBody>
      </p:sp>
    </p:spTree>
    <p:extLst>
      <p:ext uri="{BB962C8B-B14F-4D97-AF65-F5344CB8AC3E}">
        <p14:creationId xmlns:p14="http://schemas.microsoft.com/office/powerpoint/2010/main" val="691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_119333_copy_of_copy_of_nigerian_opposition_leader_mashood_abiola_93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20" y="1640929"/>
            <a:ext cx="424815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3733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Return of </a:t>
            </a:r>
            <a:r>
              <a:rPr lang="en-US" sz="2400" dirty="0" err="1" smtClean="0">
                <a:solidFill>
                  <a:srgbClr val="000000"/>
                </a:solidFill>
              </a:rPr>
              <a:t>Abiola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Hopes </a:t>
            </a:r>
            <a:r>
              <a:rPr lang="en-US" sz="2400" dirty="0">
                <a:solidFill>
                  <a:srgbClr val="000000"/>
                </a:solidFill>
              </a:rPr>
              <a:t>rose that Yoruba Chief </a:t>
            </a:r>
            <a:r>
              <a:rPr lang="en-US" sz="2400" dirty="0" err="1">
                <a:solidFill>
                  <a:srgbClr val="000000"/>
                </a:solidFill>
              </a:rPr>
              <a:t>Moshood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Abiola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would </a:t>
            </a:r>
            <a:r>
              <a:rPr lang="en-US" sz="2400" dirty="0">
                <a:solidFill>
                  <a:srgbClr val="000000"/>
                </a:solidFill>
              </a:rPr>
              <a:t>now lead a transition to democracy, but exactly one month later, </a:t>
            </a:r>
            <a:r>
              <a:rPr lang="en-US" sz="2400" dirty="0" err="1">
                <a:solidFill>
                  <a:srgbClr val="000000"/>
                </a:solidFill>
              </a:rPr>
              <a:t>Abiola</a:t>
            </a:r>
            <a:r>
              <a:rPr lang="en-US" sz="2400" dirty="0">
                <a:solidFill>
                  <a:srgbClr val="000000"/>
                </a:solidFill>
              </a:rPr>
              <a:t> died suddenly in the middle of a meeting with U.S. and Nigerian officials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Transitional Government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814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105400" y="4648200"/>
            <a:ext cx="36020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rgbClr val="000000"/>
                </a:solidFill>
              </a:rPr>
              <a:t>Gen.Abdulsalami Abubakar</a:t>
            </a:r>
          </a:p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rgbClr val="000000"/>
                </a:solidFill>
              </a:rPr>
              <a:t>1998-1999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76800" y="609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953000" y="472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5800" y="1295400"/>
            <a:ext cx="3657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 1998, the military conceded that continued rule was no longer possible.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 transitional government under Gen. </a:t>
            </a:r>
            <a:r>
              <a:rPr lang="en-US" sz="2400" dirty="0" err="1">
                <a:solidFill>
                  <a:srgbClr val="000000"/>
                </a:solidFill>
              </a:rPr>
              <a:t>Abdulsalami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Abubakar</a:t>
            </a:r>
            <a:r>
              <a:rPr lang="en-US" sz="2400" dirty="0">
                <a:solidFill>
                  <a:srgbClr val="000000"/>
                </a:solidFill>
              </a:rPr>
              <a:t> prepared the country for new </a:t>
            </a:r>
            <a:r>
              <a:rPr lang="en-US" sz="2400" dirty="0" smtClean="0">
                <a:solidFill>
                  <a:srgbClr val="000000"/>
                </a:solidFill>
              </a:rPr>
              <a:t>elections in 1999.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0765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800600" y="49530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Pres. Olusegun Obasanjo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1999-2007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38200" y="381000"/>
            <a:ext cx="311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Rise of Fourth Republic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81000" y="990600"/>
            <a:ext cx="4343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1999 elections were a major turning point for Nigeria.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Former General </a:t>
            </a:r>
            <a:r>
              <a:rPr lang="en-US" sz="2400" dirty="0" err="1">
                <a:solidFill>
                  <a:srgbClr val="000000"/>
                </a:solidFill>
              </a:rPr>
              <a:t>Olusegun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Obasanjo</a:t>
            </a:r>
            <a:r>
              <a:rPr lang="en-US" sz="2400" dirty="0">
                <a:solidFill>
                  <a:srgbClr val="000000"/>
                </a:solidFill>
              </a:rPr>
              <a:t> won a lopsided victory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vote was deemed </a:t>
            </a:r>
            <a:r>
              <a:rPr lang="en-US" sz="2400" dirty="0" smtClean="0">
                <a:solidFill>
                  <a:srgbClr val="000000"/>
                </a:solidFill>
              </a:rPr>
              <a:t>less </a:t>
            </a:r>
            <a:r>
              <a:rPr lang="en-US" sz="2400" dirty="0">
                <a:solidFill>
                  <a:srgbClr val="000000"/>
                </a:solidFill>
              </a:rPr>
              <a:t>than free and fair by independent Nigerian and international observers—including opposition leaders, who claimed they were fraudulent.</a:t>
            </a:r>
          </a:p>
        </p:txBody>
      </p:sp>
    </p:spTree>
    <p:extLst>
      <p:ext uri="{BB962C8B-B14F-4D97-AF65-F5344CB8AC3E}">
        <p14:creationId xmlns:p14="http://schemas.microsoft.com/office/powerpoint/2010/main" val="898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74964" y="304800"/>
            <a:ext cx="8001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The Fourth Republic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Despite the apparent irregularities, </a:t>
            </a:r>
            <a:r>
              <a:rPr lang="en-US" sz="2400" dirty="0" err="1" smtClean="0">
                <a:solidFill>
                  <a:srgbClr val="000000"/>
                </a:solidFill>
              </a:rPr>
              <a:t>Obasanjo</a:t>
            </a:r>
            <a:r>
              <a:rPr lang="en-US" sz="2400" dirty="0">
                <a:solidFill>
                  <a:srgbClr val="000000"/>
                </a:solidFill>
              </a:rPr>
              <a:t>, a Yoruba, built a broad based multi-ethnic coalition of support garnering over 60% of the popular vote.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On May 29, 1999, the military formally stepped aside and civilian </a:t>
            </a:r>
            <a:r>
              <a:rPr lang="en-US" sz="2400" dirty="0" smtClean="0">
                <a:solidFill>
                  <a:srgbClr val="000000"/>
                </a:solidFill>
              </a:rPr>
              <a:t>rule returned </a:t>
            </a:r>
            <a:r>
              <a:rPr lang="en-US" sz="2400" dirty="0">
                <a:solidFill>
                  <a:srgbClr val="000000"/>
                </a:solidFill>
              </a:rPr>
              <a:t>to Nigeria.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Many have hoped that </a:t>
            </a:r>
            <a:r>
              <a:rPr lang="en-US" sz="2400" dirty="0" err="1">
                <a:solidFill>
                  <a:srgbClr val="000000"/>
                </a:solidFill>
              </a:rPr>
              <a:t>Obasanjo</a:t>
            </a:r>
            <a:r>
              <a:rPr lang="en-US" sz="2400" dirty="0">
                <a:solidFill>
                  <a:srgbClr val="000000"/>
                </a:solidFill>
              </a:rPr>
              <a:t> would be able to turn Nigeria toward a more democratic future.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Skeptics however pointed out that Nigeria’s tradition to democracy had been undermined systematically for years by military officers and inept civilian leaders. </a:t>
            </a:r>
          </a:p>
        </p:txBody>
      </p:sp>
    </p:spTree>
    <p:extLst>
      <p:ext uri="{BB962C8B-B14F-4D97-AF65-F5344CB8AC3E}">
        <p14:creationId xmlns:p14="http://schemas.microsoft.com/office/powerpoint/2010/main" val="4881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2654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486400" y="5334000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Umaru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Yar’Adua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2007-2010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85800" y="457200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Successful transition of Power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434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 2007, </a:t>
            </a:r>
            <a:r>
              <a:rPr lang="en-US" sz="2400" dirty="0" err="1">
                <a:solidFill>
                  <a:srgbClr val="000000"/>
                </a:solidFill>
              </a:rPr>
              <a:t>Obasanjo’s</a:t>
            </a:r>
            <a:r>
              <a:rPr lang="en-US" sz="2400" dirty="0">
                <a:solidFill>
                  <a:srgbClr val="000000"/>
                </a:solidFill>
              </a:rPr>
              <a:t> hand picked successor </a:t>
            </a:r>
            <a:r>
              <a:rPr lang="en-US" sz="2400" dirty="0" err="1">
                <a:solidFill>
                  <a:srgbClr val="000000"/>
                </a:solidFill>
              </a:rPr>
              <a:t>Umaru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Yar'Adua</a:t>
            </a:r>
            <a:r>
              <a:rPr lang="en-US" sz="2400" dirty="0">
                <a:solidFill>
                  <a:srgbClr val="000000"/>
                </a:solidFill>
              </a:rPr>
              <a:t>, an aristocratic Hausa-</a:t>
            </a:r>
            <a:r>
              <a:rPr lang="en-US" sz="2400" dirty="0" err="1">
                <a:solidFill>
                  <a:srgbClr val="000000"/>
                </a:solidFill>
              </a:rPr>
              <a:t>Faluni</a:t>
            </a:r>
            <a:r>
              <a:rPr lang="en-US" sz="2400" dirty="0">
                <a:solidFill>
                  <a:srgbClr val="000000"/>
                </a:solidFill>
              </a:rPr>
              <a:t> from the north, won the presidency in what was generally considered a flawed election.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his credit, </a:t>
            </a:r>
            <a:r>
              <a:rPr lang="en-US" sz="2400" dirty="0" err="1">
                <a:solidFill>
                  <a:srgbClr val="000000"/>
                </a:solidFill>
              </a:rPr>
              <a:t>Umaru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Yar’Adua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was </a:t>
            </a:r>
            <a:r>
              <a:rPr lang="en-US" sz="2400" dirty="0">
                <a:solidFill>
                  <a:srgbClr val="000000"/>
                </a:solidFill>
              </a:rPr>
              <a:t>committed to democratic reforms and fighting corruption.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But as governor of a northern province, he extended </a:t>
            </a:r>
            <a:r>
              <a:rPr lang="en-US" sz="2400" dirty="0" err="1">
                <a:solidFill>
                  <a:srgbClr val="000000"/>
                </a:solidFill>
              </a:rPr>
              <a:t>shariah</a:t>
            </a:r>
            <a:r>
              <a:rPr lang="en-US" sz="2400" dirty="0">
                <a:solidFill>
                  <a:srgbClr val="000000"/>
                </a:solidFill>
              </a:rPr>
              <a:t> law before becoming </a:t>
            </a:r>
            <a:r>
              <a:rPr lang="en-US" sz="2400" dirty="0" smtClean="0">
                <a:solidFill>
                  <a:srgbClr val="000000"/>
                </a:solidFill>
              </a:rPr>
              <a:t>president. </a:t>
            </a:r>
          </a:p>
        </p:txBody>
      </p:sp>
    </p:spTree>
    <p:extLst>
      <p:ext uri="{BB962C8B-B14F-4D97-AF65-F5344CB8AC3E}">
        <p14:creationId xmlns:p14="http://schemas.microsoft.com/office/powerpoint/2010/main" val="28125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XygcTx2UnKN_RcBgPPQdbpZIkrS1bfBi-DH3VQ2sG6hz4wYmo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6490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953000"/>
            <a:ext cx="364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Goodluck</a:t>
            </a:r>
            <a:r>
              <a:rPr lang="en-US" sz="2400" dirty="0" smtClean="0"/>
              <a:t> Jonathan</a:t>
            </a:r>
          </a:p>
          <a:p>
            <a:r>
              <a:rPr lang="en-US" sz="2400" dirty="0" smtClean="0"/>
              <a:t>2010-present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8764" y="533400"/>
            <a:ext cx="3844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May 5, 2010 </a:t>
            </a:r>
            <a:r>
              <a:rPr lang="en-US" sz="2400" dirty="0" err="1" smtClean="0"/>
              <a:t>Yar’Adua</a:t>
            </a:r>
            <a:r>
              <a:rPr lang="en-US" sz="2400" dirty="0" smtClean="0"/>
              <a:t> died as a result of complications from heart disease</a:t>
            </a:r>
          </a:p>
          <a:p>
            <a:endParaRPr lang="en-US" sz="2400" dirty="0"/>
          </a:p>
          <a:p>
            <a:r>
              <a:rPr lang="en-US" sz="2400" dirty="0" err="1" smtClean="0"/>
              <a:t>Goodluck</a:t>
            </a:r>
            <a:r>
              <a:rPr lang="en-US" sz="2400" dirty="0" smtClean="0"/>
              <a:t> Jonathan, a Christian from the </a:t>
            </a:r>
            <a:r>
              <a:rPr lang="en-US" sz="2400" dirty="0" err="1" smtClean="0"/>
              <a:t>Ijaw</a:t>
            </a:r>
            <a:r>
              <a:rPr lang="en-US" sz="2400" dirty="0" smtClean="0"/>
              <a:t> ethnic group, was appointed as his successor.</a:t>
            </a:r>
          </a:p>
          <a:p>
            <a:endParaRPr lang="en-US" sz="2400" dirty="0"/>
          </a:p>
          <a:p>
            <a:r>
              <a:rPr lang="en-US" sz="2400" dirty="0" err="1" smtClean="0"/>
              <a:t>Goodluck</a:t>
            </a:r>
            <a:r>
              <a:rPr lang="en-US" sz="2400" dirty="0" smtClean="0"/>
              <a:t> Jonathan subsequently won a 59% of the vote in 2010 Presidential Elections, with support largely in the Christian South.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5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71438"/>
            <a:ext cx="805815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1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yhJIdVW6HwdjMJW4eNG7oqrVBimg9Vy6tfNNgVKQvaBWSfj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79" y="1427018"/>
            <a:ext cx="433630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8509" y="688032"/>
            <a:ext cx="29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Return of </a:t>
            </a:r>
            <a:r>
              <a:rPr lang="en-US" sz="2400" dirty="0" err="1" smtClean="0"/>
              <a:t>Obasanjo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610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193675"/>
            <a:ext cx="78486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Prospects for Democracy in Nigeria’s Fourth Republic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Elites committed to democracy?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Before </a:t>
            </a:r>
            <a:r>
              <a:rPr lang="en-US" sz="2400" dirty="0" err="1">
                <a:solidFill>
                  <a:srgbClr val="000000"/>
                </a:solidFill>
              </a:rPr>
              <a:t>Obasanjo</a:t>
            </a:r>
            <a:r>
              <a:rPr lang="en-US" sz="2400" dirty="0">
                <a:solidFill>
                  <a:srgbClr val="000000"/>
                </a:solidFill>
              </a:rPr>
              <a:t>, no.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Nigeria </a:t>
            </a:r>
            <a:r>
              <a:rPr lang="en-US" sz="2400" dirty="0">
                <a:solidFill>
                  <a:srgbClr val="000000"/>
                </a:solidFill>
              </a:rPr>
              <a:t>was a </a:t>
            </a:r>
            <a:r>
              <a:rPr lang="en-US" sz="2400" dirty="0" err="1">
                <a:solidFill>
                  <a:srgbClr val="000000"/>
                </a:solidFill>
              </a:rPr>
              <a:t>kleptocracy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Current President </a:t>
            </a:r>
            <a:r>
              <a:rPr lang="en-US" sz="2400" dirty="0" err="1" smtClean="0">
                <a:solidFill>
                  <a:srgbClr val="000000"/>
                </a:solidFill>
              </a:rPr>
              <a:t>Goodluck</a:t>
            </a:r>
            <a:r>
              <a:rPr lang="en-US" sz="2400" dirty="0" smtClean="0">
                <a:solidFill>
                  <a:srgbClr val="000000"/>
                </a:solidFill>
              </a:rPr>
              <a:t> Jonathan </a:t>
            </a:r>
            <a:r>
              <a:rPr lang="en-US" sz="2400" dirty="0">
                <a:solidFill>
                  <a:srgbClr val="000000"/>
                </a:solidFill>
              </a:rPr>
              <a:t>may be committed but the status of other elites is uncertain.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State institutions?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Well conceived in theory, but weak and unstable in practice.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Corruption is a major problem in Nigeria’s state institutions. Historically, there has been little respect or enforcement of the rule of law. </a:t>
            </a:r>
          </a:p>
        </p:txBody>
      </p:sp>
    </p:spTree>
    <p:extLst>
      <p:ext uri="{BB962C8B-B14F-4D97-AF65-F5344CB8AC3E}">
        <p14:creationId xmlns:p14="http://schemas.microsoft.com/office/powerpoint/2010/main" val="28858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162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National Unity?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Nigeria’s ethnic and religious divisions have been a constant source of tension.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Clashes between Christian and Muslim extremists have continued under </a:t>
            </a:r>
            <a:r>
              <a:rPr lang="en-US" sz="2400" dirty="0" err="1" smtClean="0">
                <a:solidFill>
                  <a:srgbClr val="000000"/>
                </a:solidFill>
              </a:rPr>
              <a:t>Goodluck</a:t>
            </a:r>
            <a:r>
              <a:rPr lang="en-US" sz="2400" dirty="0" smtClean="0">
                <a:solidFill>
                  <a:srgbClr val="000000"/>
                </a:solidFill>
              </a:rPr>
              <a:t> Jonathan’s </a:t>
            </a:r>
            <a:r>
              <a:rPr lang="en-US" sz="2400" dirty="0">
                <a:solidFill>
                  <a:srgbClr val="000000"/>
                </a:solidFill>
              </a:rPr>
              <a:t>presidency.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Building a stronger sense of national unity will be difficult.</a:t>
            </a:r>
          </a:p>
        </p:txBody>
      </p:sp>
    </p:spTree>
    <p:extLst>
      <p:ext uri="{BB962C8B-B14F-4D97-AF65-F5344CB8AC3E}">
        <p14:creationId xmlns:p14="http://schemas.microsoft.com/office/powerpoint/2010/main" val="1061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525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895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38800" y="457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Oil!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7150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376238"/>
            <a:ext cx="41148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National wealth?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Nigerian economy is highly dependent on a single resource- oil.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Oil accounts for 95% of state revenues, most of which has historically been squandered by corrupt leadership or laundered abroad.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High oil prices are increasing Nigeria’s tax revenues, and Nigerian oil production is also dramatically increasing, but where will the money go? </a:t>
            </a:r>
          </a:p>
        </p:txBody>
      </p:sp>
    </p:spTree>
    <p:extLst>
      <p:ext uri="{BB962C8B-B14F-4D97-AF65-F5344CB8AC3E}">
        <p14:creationId xmlns:p14="http://schemas.microsoft.com/office/powerpoint/2010/main" val="12372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7924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 remains one of the poorest countries in the world with a GDP per capita of less than $600.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oil wealth could serve as a base for consolidating democracy if channeled in the right direction – not likely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Private </a:t>
            </a:r>
            <a:r>
              <a:rPr lang="en-US" sz="2400" dirty="0">
                <a:solidFill>
                  <a:srgbClr val="000000"/>
                </a:solidFill>
              </a:rPr>
              <a:t>enterprise?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Nigeria’s corruption inhibits the growth of private enterprise.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 is rated as one of the most corrupt places in the world to do business.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Rooting out corruption will be critical to attracting more foreign investment and building an economy based on anything other than oil. </a:t>
            </a:r>
          </a:p>
        </p:txBody>
      </p:sp>
    </p:spTree>
    <p:extLst>
      <p:ext uri="{BB962C8B-B14F-4D97-AF65-F5344CB8AC3E}">
        <p14:creationId xmlns:p14="http://schemas.microsoft.com/office/powerpoint/2010/main" val="29411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7391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Middle Class?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 does have a growing middle class, but it receives little benefit from the oil wealth and is unstable and small compared to the vast underclass of urban and rural poor.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8197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581400" y="6400800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Streets in Lagos</a:t>
            </a:r>
          </a:p>
        </p:txBody>
      </p:sp>
    </p:spTree>
    <p:extLst>
      <p:ext uri="{BB962C8B-B14F-4D97-AF65-F5344CB8AC3E}">
        <p14:creationId xmlns:p14="http://schemas.microsoft.com/office/powerpoint/2010/main" val="14285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4572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Support for the Disadvantaged?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Nearly 90% of Nigeria’s population live on less than 2$ a day, 71% on less than $1 per day.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Malnutrition and lack of sanitary water are major problems.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AIDS </a:t>
            </a:r>
            <a:r>
              <a:rPr lang="en-US" sz="2400" dirty="0">
                <a:solidFill>
                  <a:srgbClr val="000000"/>
                </a:solidFill>
              </a:rPr>
              <a:t>is a growing rather than a declining problem, and the average life expectancy is only about </a:t>
            </a:r>
            <a:r>
              <a:rPr lang="en-US" sz="2400" dirty="0" smtClean="0">
                <a:solidFill>
                  <a:srgbClr val="000000"/>
                </a:solidFill>
              </a:rPr>
              <a:t>46 </a:t>
            </a:r>
            <a:r>
              <a:rPr lang="en-US" sz="2400" dirty="0">
                <a:solidFill>
                  <a:srgbClr val="000000"/>
                </a:solidFill>
              </a:rPr>
              <a:t>years.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060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019800" y="5562600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Streets in Lagos</a:t>
            </a:r>
          </a:p>
        </p:txBody>
      </p:sp>
    </p:spTree>
    <p:extLst>
      <p:ext uri="{BB962C8B-B14F-4D97-AF65-F5344CB8AC3E}">
        <p14:creationId xmlns:p14="http://schemas.microsoft.com/office/powerpoint/2010/main" val="19454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0" y="5715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40420" y="764232"/>
            <a:ext cx="3962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Rebellions in the oil rich Niger Delta region have halted drilling at times.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Other ethnic groups also claim that they are being cut out of their share of the oil wealth.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Hence, many of Nigeria’s disadvantaged do not feel that they are being given adequate support by their government.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Undermines government legitimacy – fuels conflict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5484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66800" y="35052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Delta Rebels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Civil Unrest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9" y="4295775"/>
            <a:ext cx="2553566" cy="19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475509"/>
            <a:ext cx="1905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818" y="561393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Boko</a:t>
            </a:r>
            <a:r>
              <a:rPr lang="en-US" sz="2400" u="sng" dirty="0" smtClean="0"/>
              <a:t> Haram</a:t>
            </a:r>
          </a:p>
          <a:p>
            <a:endParaRPr lang="en-US" sz="2400" dirty="0"/>
          </a:p>
          <a:p>
            <a:r>
              <a:rPr lang="en-US" sz="2400" dirty="0" smtClean="0"/>
              <a:t>“People </a:t>
            </a:r>
            <a:r>
              <a:rPr lang="en-US" sz="2400" dirty="0"/>
              <a:t>Committed to the Propagation of the Prophet's Teachings and </a:t>
            </a:r>
            <a:r>
              <a:rPr lang="en-US" sz="2400" dirty="0" smtClean="0"/>
              <a:t>Jihad”</a:t>
            </a:r>
          </a:p>
          <a:p>
            <a:endParaRPr lang="en-US" sz="2400" dirty="0"/>
          </a:p>
          <a:p>
            <a:r>
              <a:rPr lang="en-US" sz="2400" dirty="0" smtClean="0"/>
              <a:t>Increasing concern about State</a:t>
            </a:r>
          </a:p>
          <a:p>
            <a:r>
              <a:rPr lang="en-US" sz="2400" dirty="0" smtClean="0"/>
              <a:t>Failure and Radical Islam in </a:t>
            </a:r>
          </a:p>
          <a:p>
            <a:r>
              <a:rPr lang="en-US" sz="2400" dirty="0" smtClean="0"/>
              <a:t>Northern Nigeria</a:t>
            </a:r>
            <a:endParaRPr lang="en-US" sz="2400" dirty="0"/>
          </a:p>
        </p:txBody>
      </p:sp>
      <p:sp>
        <p:nvSpPr>
          <p:cNvPr id="3" name="AutoShape 2" descr="data:image/jpeg;base64,/9j/4AAQSkZJRgABAQAAAQABAAD/2wCEAAkGBhAQEBQUExQWFBQWFRUVFxUVEhQVFxkVFhgVFhcVFBUXHSYeFxkjGRQUIC8gIycpLS0sFR4xNTAqNSgrLCkBCQoKDgwOGg8PGSkkHiQpLCw1LSwyLCkpLCksLCkpKSksLCkpKSwpLC8vKSkpKSkpLCksLCkpKSkpLCwsKSwpKf/AABEIANIA0QMBIgACEQEDEQH/xAAbAAEAAgMBAQAAAAAAAAAAAAAAAwQBAgUGB//EAEIQAAEDAgQDBQUGAgcJAAAAAAEAAhEDIQQSMVEFQWEGEyJxgRQyUpGhIzNCYrHRkvBjcoKTosHhFRYkNERTstLx/8QAGgEBAAMBAQEAAAAAAAAAAAAAAAECBAMGBf/EACoRAQACAgAFAwMEAwAAAAAAAAABAgMRBBIhMUEFE1GRodFhcYHhFUJS/9oADAMBAAIRAxEAPwD0yIi5JEREBERAREQEREBFW4i2abrkG0EEgi4Eqk7EuANKqYeIyuBIztkCRHONQg6yKB+IipliwYXzOxiIj/NZo1nODXQAHX1uARIm0bW6oJkVXC43PNhIzSMxJ8Li0T4dDCxgsd3kWA8IdZ2aJ/CbCCgtoiICIiAiIgKzhIaHPN8sZQdM50noAHH0ChpU8zg0cyB81NiKrQ0MbcAkuOWJdcDrAB+qCu5xJk3KwiICIiAiIgIiICK0aTafvw53JgJgc5eRz6D1Wvtn5KcbZB+uqCFlMkwASdgCf0WCIUzsY8iBDQdQ0ZZ841WRjSbPAePze96OF/mgrorTW0n2GZhOhc4ObOxsMo636qu9haSCIIsQUEOIo52xJExpE2vzWmKwbagAdcghwPMEKdEERw4L835S2LRBMqNmBaCy5OScoMWkRExOisoggo4XIIDjEuOjdXEk8tyVrhsC2mQQTZoadLgaTbUbqyiAiJKAiAoChoRFhzgGuc5wa1olznGGgSAJO5JsNSoTETM6hs1xBBGouPMaLTidL/iHOLczC0FoiYLvFp1DgJ6Li8V7XUabPsCKzyfxU3hjW8zDozOJtsBO9rPAu0ftbSHhrarBo0QHUxzaPibNxtfkVXnrvTVPB5a055jp907TUB905Q4255e7sPLP1WGmtzBkAibQTmsT0y/oVdRXZBERART46iGPIFgQDEzEiYnobKIsIAMGDoYsfI80Gq2pUy4gC5JgLVW3kUpaLviHO5CdWtHlYn5boIsY8Go8i4zGD0FgfkFCiICIiArX3rRcZ2iLkDM3lc2kaX5RsqqILRo02+88kjUMAInYPmPWPmsHHOFmgNbsGg/MuBJKrIglxONohpdUIpEfiAOU+bRoeoUbhABkFrgHNcPdc03BaeYXku2eMu2mD1K4mB4viaNqVR7R8IMtJ6sMtJ15LjbLqdPp4uA9zFF96mX0eVDjMZTo0zUqGGiwA95zokMZPPc6AGTyB8W3tli/iYeppU/2VHifGK2JLTUIOUQ0NaGtAmTDRaSdTzUTmjXR1x+mW5o55jX6Ori+22IcT3bWUm8oYHu9XvBk+g8gua7tBiyc3tFaelZ4+QBgeioIuE2mfL69cOOkarWF5/HsWTJxFb++qfS66GC7Z4lhHeEVm8w8AO9Kg8QPUz6rgooi0x5TbDjtGprD3dLtfg3auq0/61IOj1Y7xfwj0Xm+0HaF+JeQCW0QfBTsLaBzoHid1O65CK1sk2jTji4TFitzVgUuExT6T2vYcrmkEHqP1HRRIqNUxvo+qcPxNGrSp1PE3O3MWta0hpktc0EukgFpi2hGqkxFHI4t1jnuDcH5ELg9kK+bCCfwVajB1BDH/Qk/NemoVBVhjgM0Qx4gGwMNPxCwG63VncPJcRj9vLasfKmiQdiis4OkQG0jUpholw1DSRIMsE7ET5OCrMxziTnl7TqCdrAt+EjktcRWaQGtnK2ddS46uI5aAR0UCCavh8pEXa4AtMag9N9RHRbY/wC9f/Wd9DCk4dWIJBJyAFzmza2w5OmIKrVqmZxdESSYGl0GiIiAiIgIiIC1qPgE7CVsqfGKmWg8/lKiekLUrzWiHjBh6mOxYYyMz3ENkwAACTJ8gV0sDVGDZi8NVcKdYuyteJORwpVRnBA0OYMnUCrO681Tqua4OaS1wMggkEHcEaLD3lxJJJJMkkkkk8yTqVkrfXXy9Pl4ackcm9V1/O3qBV4YHUrMIDAHeB8E58PdzYHiymvzOmukc7izsJ3DO6y58zdA4OiH5+8JEHxZMvRcdFM5NxrUKY+C5LRbnsIi73ZrgLMVTrAz3oLG0odAzFtSo4Ec/DScqVrNp1DTmzVw157dnBRen4p2Vp5qrqLopMaxzQ8klwNOm90O3+0B058lh/ZCzhmAea2RgGcta0VMRTMk3dJonr81f2bMn+Rw9O7zKLuP7KPbTLjUbPggZXXDxhucWI9qZb8pUrOyTmvaH1G3q06YEP8AE59SswAkXaPsHGeoUe1b4Wnj8Hi32n8PPlhgGDBsDFpGoBWF1sZ2jrVMJTwrgzu6TiQQ05jGaJMx+N2gE81yVS0RHZqxWtaN2jX4WMLxGtSBFOrUpg6hlR7J88pEr6D2a4o6rQpVX+J7aha50nxBmSC6fxQbka2m6+bASvo3AcM6nhKTXs7t4zktJuQ4hwe4atJmIPJoNpXXDvbB6lFfa3rrt3O9ob1P4Wf+yKii1vPNO+bOXMJ2kTvpqt1RfhHGqXWjMw3PJrS023vYozC1Mov4gwA3sTABn9QVA6eHrZHTEjQjdp1BTE0g10AyCA4HoRInquc3DPmZ5i0kgtzk+hiP0XWxV2UzEHKWx0aYB6Tcf2SgqoiICIiAiIgLn8f/AOXf5LoKlxmnmoPH5Sq27OuGdZK/vD5wiIsL14iIgLeliHs91zm3B8LiLgEA25w5w9StETekTWLRqY2mGOqhpb3j8piRndBgBoBE6AAD0C2/2lWt9pUs7OPG6z5Jza+9JJnqq6KeaflT2cf/ADH0heHG6/dPp5iQ8gucSS45chAzE/0bOtoCgqcQrOMuqPJkGS9xMiYOuozO/iKgRTzW+VYwYo7Vj6C6XZ/hHtNbKTlY0Z6h5hgIHh/MS5oHnsuavoXZzhwoYdvx1WtqPPQjNTZ5Brg7zf0CnHXmly4vP7OPcd/CzhOGUKTs9Oixj4gOBc4gflzEgO/MAD5KyiLZERHZ5m+S153adiIilQRFkBBNgfvWWzeJtt7rXE1S5xlxfEgOM3EmDf5+qsVXilDW5c8HO6JIJJsCdCBa3OVSQEREBEUWIxTaeTNPjeGCBMSQMzr2aC5oJ/MEEqLWhWY+cpEh2QhzmtIdncwCCfxFhhZdVYA052QSADnZBJax4gg7PGvTcIMrWozMCNxC2IRB814nhDSquad7eSqxYnbVe37T8H71mdo8TfqF57hvaOrh8PXoNawtrCHFwOYWLTF9jz0N1jtSIt1enw8RbLiiaRufMOlg+yzXNpMqNLKh7xxyQXvYamGY1wJkFjRUe6Ryab8xzOK8GbRo0agLjnkEkACR8A1IiLydb5TZcpYhTN6zGtIx8PlrfmnJ03vWv7ZREXJuEREBERBe4TwWpinOawtGUS5zyQACQ0GwJNyNAvpDwJ8PuiA2fhaA1v0AXl+xGDqtFZ7mOFNzGBri0gOd3jSMriLgNDyQOmy9MtWKuo28/wCpZZtk5PEJKVBz/daXeQJ/RZqYWo33mOHm0j9QpsUMrGht2nxF3xOiCDtlkiOs81Xp1nN91xb5Ej9F2fLb+x1Pgd/A79kWneu3PzKINFdwuGcx7HuhoBD5LmTA8QhszeI05qkrHEPvXdCAPIAAfQIICVhEQEREBV8bw+nWHjDrNe0Q/LGctJcLa+Bmsjw6KwqVLijTVNJwLXDSSCHc7EdEE3sbZc7M+S8PBlnhIqvrmPBBBe92qru4SwNykvLGlpABBJaylRpjNLSC6aJNhz6qz357zJl5TmzCImNNdVMmxHUqvLTWynuTN8pmSZmPh0HnZbtMj97fMKPu35Q3vDAfny5RlkuLjA5HxOGaZvtAEqAQvN8a7K5yX07Hm39l6RFW1Yt3dsOa+G3NWXzXEcLrMPiYfkq5pnY/JfUS0HVRnCs+EfILjOH9X06+qz/tV8whF9Mdw6kdWN+QVerwDDu/APRR7M/LrHqlPNZfO0XuanZHDnSR6qjiexQ/A/5qk4rO9fUcNvOnlF0uzWGFTF0WlrXNzgua4S0tbd0ga2BVh3ZHE5gGtzEmBBFyfNd3s92VqYaoatYtDgHNYxrmPJLmuaXOLSQ0CfMn5pWk77L5uKxRjmYtHZ3nGSXb76xyHS0WWERbHl5nafDVwJa67HajbZw6j/Ra18OWHcG4cNCNx+3JRKajiS0EQHNOrTMTva4PUIIUVrv6P/aP96f2RBXp6i03Ft+ilxv3r7z43X9StKD4c06w4G+liDdZxTIqPF7PcL62J1QRIiICIiAudiMC2t3gmHB8tcNWuyMXRWlOg1pJDQCdYGvmg5/DMS91Rzagh7GQ7Y+IQ4eajdUc1mKLfeDzHQQ2Y8gSV1sgmYvET01hYZSa2YAE3PU9UFT7JvdWPiIyuF5MT4jN5EqBlOa9awIBpauIgFskj9VfbhWAyGiRpbTy2R2FYSSWiTqY180HK4k+KlWxP2DTIPuy9wzjysbbK1jP+nvPjbfcZTf11V3uWzmgSbE842WPZmQBlEDS2nlsgo8We73mg/ZQ8xp1B38MrotcCARoRI8itTRbew8WvXzWzGACAIA5BBlERAREQWsK7K1z4EgtDSQDBMmwPOBM9FWJViucrGsHMNe49SJaB0Ad8ydlWQEREBERAREQFZ4j96/+tHysB8lAw3Hmp+I/fVLz43frp6aeiCsiir4sUywlwa3vMryTAymnUgO2GbL9FVq8WINWGtIY5oDiXRBdUac4BkH7Nsae+DERIX0VB/FTeGMHga6C5wiWYZ2ZxJjK7v3hs5bsEu1i8x4c1rho5rXaEe8AdDceRQZREQEREBERAREQERT0KDSC5zsrQQLCSTBMDly57oIFktI1ESJ9DzVl+IpuABYRExlcAYMe8SDJ69Vu7HB5h48EZWiJLABDcp1tYkc7oKSs4CkHOMjMQCWt+Jw5f59Yjmoq9HKYmZAII5g6WKsVXmm1rW+EuaHOP4rkw2eQgAwNZugrVapcSSZJWiIgIiICIiAizCIOtS4WxpBkmCDEATBndbP4bTJJOaSSZzDU3+FWVlWFXCYY08oENDM4zMkPcHE++Y5TPmOSziOH06gIfmcDcy8363m6sogoVeF28DiI0BsLWABERa2kLmvaQSDM851XoVXxeDFQbEc4JsORi56KNDiIpatMC7ZLeRI15T0EgqJQCIiAiIgIisYSi12YunKwSQNTJAAnlr9EChhxGd8hgMW1cfhb+/Ja18QXQIDWjRo5aanUm2pWK9cvMnTQAaAcgBsokBERBaZjQMssBc0QCS7kSRIBgxP0VZziTJMk6krCICIiAiIgKzQw2jnwGa31cBqGjXpOirK294fTJI8Te7bmk3EOAEbw0fJBZ/3hqbD5BZXKRTsejWFlFIIiICIiCvjaoaCXF7gZhn4AeU9JOnmuIu5j2F1MgHTxRuBr9L+i4aiQRFL7M7wwJzCRF7SW32uFAiRbZDMReYjnOy1QFZwxhlR3QN/iN/o0/NbUMCajJZ7wMFvM7Fv7dExwyRTGjbnW7yBJ6gaDynmgqLWpUDQSTAAkk8gtlU4th3VKLmt1sQN4IMesIJBi7A5XAEgAkDmYBImQLhTqtTxrSG2MmBlymQTuOQG/RQV6ju9a8e6Hd2bnRw1jo6L9EHQRc0BwqOyzlqSCfgc0AZvVs+sKJoltDQeB4OYGPdAv6yg66LkYoHOSAYy0iYnMAHEktG4ET0VtxHePz+6Wty7RfMB+afXRBcRc+gHA0+807uL6B8/i65Y+RWns5IaJLTneWG8ht8k7joeSDpq1TbNF0QTmBIm4a0EAgc7v5aQuXgS45i5uV2a+1gLjoV08Fq4bseP8JP8AkgrImZEHo1hZUmGIzCY5xOkxafVWEaKfXLmMyZInT1G6wGCDpMDnzJvz2UiFFJVDQBGsCf5lbFjY5aDnqbTbbVQIVUfwhrnWdk1tFv7O3kr1cDN4dFog554Rdl7Q3PLhrzDcs/X6roU6YbYGGwQQNSHMDTcixzNmeqLCDMNkHK0kQQ4iXEiAJPoq4wFL4P8AE791YRBrRptZ7oA0PO8aLSvTBpuAaD4TE3IuXQDrqTHmpFsAf55oPNou23h9LMDGjgSJkQNRB3Vbi9JjMrWwDcluutwcx1sfSFGhzZREUAsysIgIiICIiAt6VQtIIMEaLREFn2z+jp/wf6oqyIPRoifz5KwkqUQ2RNx0tO0rXuTtta3O4W78QTmsJdE9Y22T2i8x/wDYyqRp3Z+k+Y0TujMRdbe0GIi1reW3mtvajmzRfz1vMfzsghRP58kUAiIgq4/EOYGZYu/KZ2yvO4i7QtW4+XARrMnbWJHKctv9FZq5spyxmgxOkxafVVmVKk2a6Igl1zOWRpoJkHltCCSljA7NYyJtzIADrehH1UWFp56jqhBEGGg8ra+gj5qzh6ji0ZgQeY02Mi/X6KQlAVTiOHLmy0CRrYSQOuthyVpYqVMoJ2BMbwEHnkRFUEREBERAREQEREBERB6LdZ5oisMLO6IgbLG6IgzzWERBndNkRBhZ5oiDGyzuiIGygxv3T/If+TURBw0RFUEREBERAREQEREBERB//9k="/>
          <p:cNvSpPr>
            <a:spLocks noChangeAspect="1" noChangeArrowheads="1"/>
          </p:cNvSpPr>
          <p:nvPr/>
        </p:nvSpPr>
        <p:spPr bwMode="auto">
          <a:xfrm>
            <a:off x="63500" y="-973138"/>
            <a:ext cx="19907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200400" cy="32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eg;base64,/9j/4AAQSkZJRgABAQAAAQABAAD/2wCEAAkGBhQSERQUEhQVFBQVFxgWFxUYGBgXFhQZFhoWFxoYFRUXHCYeGBkjGxcXHy8gIycpLCwtFR4xNTAqNSYrLCkBCQoKDgwOGg8PGikkHCAsKSwpKSwpKSkpLCkpLCkpKSwpKSksKSwpLCkpKSwsLCkpKSwpLCkpKSksKSkpLCksLP/AABEIAMIBAwMBIgACEQEDEQH/xAAcAAAABwEBAAAAAAAAAAAAAAAAAQIDBAUGBwj/xABEEAACAQIEAwYCBwQIBgMBAAABAhEAAwQSITEFQVEGEyJhcYEykQcUI0KhscFSYtHwJDNTcoKy4fEWQ2OSwtIVk6I0/8QAGQEAAwEBAQAAAAAAAAAAAAAAAAECAwQF/8QAJBEAAgIBBQADAQADAAAAAAAAAAECESEDEjFBURMyYSIEQpH/2gAMAwEAAhEDEQA/AOwCnAaZpWatSR8GgwpoPQz0gDIoUM1ETQMOaE0maE0AGRR1GwmNW6ge2cytMHrBI/MGnppAOTQzU3moZqKAczURakZqImigF5qAakA0JooB1TT2Wo6mli4aKAckUTLSS9C/igiM7GFVSx9Br/PrQBGxvFLVhc111QefPbYDU7j50rC8QtXRNp1cc8pBj1HKuZ8f42b1xbhVWJmEaYRdCAYOpOh6aes1qYk4dxctOUJBOQzG5BGkSNND/Cs95rswdjoCs32Q7T/WlZXEXE1/vrMBvUHQ+x56aOa0TMngM0maE0RNMQoGjY0iaE0DDoUU0U0CDJpJoUDQAUUVCaFACgKOKKaPNTALLR5KOaOaAEUYFHloCkIKKpe2PFfq2CvXJhipRf7zyBHpqfar2uZ/TTiSEs2wdCGaPMGKmbpFxVstfokxmfhqDnbe4p92zj/N+FbImuafQg7d3iEPwgoY6Mcw/IflXT2UUR4E+RmaLNTht0RSqEIzUc0eSgFoAKaUDRZaUFoAMGlTSIpVACqzvb+4RgnjYsgPmCdvnFaKKoe3C/0No3LAemjGfwqWNHLcReILMwyrpBnoACN/WnkjEad4BEkLvvEx5T+dUmJNz7wfKDzBAI9/WiwfDWtXWKk5WWAYkpIB15VDWDRSbZr+E4g4e/bubAeAgfeUlSZ66Z58yDXWsnyrhXAQfrNpLlyQbqBhrsxAPkq613tQAABpHLkKICkhhrZpthUyKQRWlkURaI1JKCm2SiwGqMUZpM0xB0RoiaItQAU0KKhQA4DQogKOKYAow1EBQoAUDR0ijApCFVy/6ccGO5s3s0EMbeXqCC0j0gj/ABV041xr6esYTdw9vWBaZzvEl8on5fjSlwUnk0n0JYHLgbl3+0uxHlbA1nnqxHtXQorn+A7S/VOHYKzbAFw4e2xYiQmdc0xszmSdes60fBO2zJeyX7huWrh8LkCbZ6MQNfP1EVKklgra3k6BREURoBq0IBlowKKaRevhAWYwBSboCSLVH3VQ8Bxi1cjI4MiRymddNIJ8qswand4UIWzQ+r05NDNSyAgWazfb4E4YW0MOzeE9MoJ19dB71qJrMdurcpaI08ZHpKnX8KQHI340SPEscj1J8gaYvcYAMi5rEEZdT5Zl1pOO+yuut4A5WYAjlMwQDpVNf1kBlIHQRS2lpml4Jf70ltMyuInoATr5bH2runD8R3lpH5kCfXY/jNcM7MYIK2ZiFtsvhM/HMeE/I/68usdiuIB7TpJJttzjZhy9wfnSWHgTNHQNCaKa0JBSSKOaSxpiGmt00y0/moiaYEU0YFPFKEUCGYoU5FCgBM0YakkUVMByhSM1GGoAXRUWahNAClNcf+lTiitisQi7phShaT4d3ZQAYnxCSeYArqnFcQbdi64MFUYg9DBj8YrjPG74MllDEzJIVpnkx31PI71lOVM204brE4PH3Tbts98IrIsKILFQoRdORKqNPKjxeOWIU7MRNxAwkjLuolTAMf3dYrE4W4RoVJCQuVpOUDlp5z8zV5ZxbPkEZgWKhAQM86jwyCsQdeoHU1k45KvB6A7O3e8wlhiZPdIDrOqgKdeeoNT2t1TdjsMbWBw6ncJJ6eJmbSeWtXTPXQYANv8A3rknG+2D3rrkPFoyioPurMBtPvH8mrqmKvRbef2G/wAprg2MtZACs7gE88ylvF7iNPKon4XD009/HpbsFLTAFcpYqT4TOpLLt4v1ronZLjv1rCpcPxCUfrmXn7iD71xK1j7120LaoYXxPln4RpJUcpb3rpH0VY8C3cskgsPtCP2czEQfwqYLbgqWcm97/Skd7RMKRFamQ+L9Zz6QL2XDq52V/wA1Me9Hxrtfaw8qIe5tlB0B/eb9BWAx3FbuKm5deYaVSDAUECAg2G+p186lsqKszHHS95nuKCuoOWRp1yj71UuGBzZebQJ6Sela3EYNXXOmZCORYfnHp8qZwHB2fxFJOmradaW6uQcPCZ2bwIZCzbKVgS33ZgxMFdxFars92qFvFMrR3bRbPIqwPxx0kmfbpWWtt3f9W+XpEGZgHKOnPntUHEYtVZg3iYtG4LSTqdJE67k1mnTs0cbR3nv9YkT0kT8qHeGuNPxO5bDNmysFAzAxqY0Lu6A6edafs92uBwVxbrv3uS4UZjOfQwFYEjfSJ9KtTt0Q40rLHif0j2bN9rXxhdDlOubffbLsKew/by2WC3Ua3+9OZQDsZ/Z8xXH7nEHa7cVbaEuzMd9wTtrv5VKwvFyzqj2xlUFYBJI11iTIPl/vScnY0kd6zUM1QeDXg2HtEHN4FE9YESflUya2RmKzUU0igTQIVNFSKFAC6FID0eamKwytJNKmiNABUYoAbVzvsn27uM2OGIIbumJtDaQXZAoI3WchnzNDGi9+kbiwtYJ0n7S5AUA6wpBJ9NI964dhboF8vnaGPiGsA7iZ3rQ9reN3LpJdiztp5CeSjko5CqHiWAy5SNc+QKYiMuke+p965pPJ0xexUQr7vbxDBV8LkEct/wB7lrNW2GJVLbMArJdRhAJBBYISWnUqfPrU3ha94Jy5jBBEEhl5g9aRfwDiwbYt3QiEMoymSM4OTQSRrPtSvJLVHeOzt8vhbBMAm0mgM7KB+QnyqwYVxfFY1ygSzbvrlIXwqwyhROjCBqeYNbXsfx91RkxTNAAKPcJLdCvMnqJ861jO+UZ7cWajidubN0DnbcfNWrgi3y0h2BZSogyBDQDqPOPx8hXcL3afDgGX056HnXIuK9n1a5mS5bAKZHDc8ugggdI/7RTkrCLol8GtlAAonQN4ZbQj5tzif0oY7j1+w2axmus8W4lluJv4SPiIJjfaKj5UQAfWFQAZZQ6iTpAMiABGtRr1+yASMRcu3UUC0SwAUneSIXXnvoNqhRadmzmnGi5t8Y4pBnu7YI1z4oAfgxPyre4jjZfCKiki41tVe4pBAMAOUM+LWda4CMcSxZgGb9okgmTqSVMsTP8AMVo+EXMRZtWhYc27V1Q8xbPjPxBM7rAEKY862bVWznSNW/AFhib6wstqpOUbydaprF1FBC3EcSRpofUAkEz1BWKYtXcU97I9686g6gC2AQJmWW4csgRI61nMUftHyjwhio3IABIAn0FJKMgbcS7uPD94txU0yFSwlgBuY0g6RM7UixxS6Myi6EnRfFKj3E8vzqh7w7eXT/SiuOxG5j1q3GIrZeNhNy2KsCSCYgyRoD8Omk1ZBbTW7KW7ts90FUmCCToSzNqddSNKw7J5/M6Uy17KKzcE+S1Jo2+NxhV2kFXOikTLbzlZXViDpork/wDTNTeE27UWke4Q9xlZlbTIGDZh4gDLAIRm1298jwztUwUpc8anQg6yBqJ9KnJxfDb90JmdSxk9dW86ynpN8MpTo0vFeBLbzHC5XuWitu7rlaXWQ6k+4I5QOc1T3OG6Z7i+JTmYK0teGnhBQyG5E6QNZmAYmO7YkzkGpJJPMnqfOq3B8Zum6pLkayZ2A/k04ae1f0xOV8Hf+yV9nwdlnCgldAAVGUaLoSSNB1q1Y1TdleLfWMMrRGXw+RjQGretllGbwHnomeiIooFMQXeUKFCmAilhqwn/AB1cM5UBAnroOUdadw3bhlX7S3mbll0+dZ/LD0nJoO03aVMFaW5cghmyCWyiYJ1MHp0rMXPpXX7q2P8A7y34Kgqu4v2vvXQsKqqrTBUNMbEhgRpWcs8Vc3S6sQ7GZHh35CNhUPVXQ0aXH/TCbZAKAE6jIjEH0LnXXpWD4fxm3au3Lgt33NzMWWAoGZs2gG0Gtdj+J3mym6xuC3MGNQDEifxrLdo+Klpc54eSC27AHU7nfz1o3qSwbRXoi92qsFgWwctOhZz7abU/c7QXS2VcHZXKJAYg5Rtz2rLYK8z3kCDM06DeTsPfn/Cru3gL6jMFfvCfvSuhIG59BpUNjLLE9scXZUKbSIFG4AyCToFM+dR73bPGPaDyMhbTKRmnUbQedFjrGLtKXLW2y6zllugjMupP6VVYmzinQZwFtkBpKZBprIUDaRyH51SzkCbh+I466wGdkU/eMQB5welXeA4Ebmb6xj7ydMll3De4bQ+vzrIWL7hkRbzZDAIVxKmNggOgnqKuOEcHW7bz3numWOUZiPCDAJnrEz5026yJ4RcNwDDKSXxWMcCdlt2ydOtw6a1Q8Ss21AYO7KxMDvlcgRPiy2xVtiuzmGW0WCkswOSXadI194I9qz9jhGdoEDxBcuYkkkxE/wAmnGaYqITheWYe8/mKVbYZW33G5G/5kb/hVrwvs01541UZ8p20g6nfYD8qdXg9lbpLvNgMQBP2zgSAMo0AJ1kxoPajeh7WUzOWgAAaRpz8zJ3/AIVc8CN1lCzcZQYyqtm8APO05zVTW1yPDAMAYM7H+d60VnAIihmRMsEhnst0O1202b50SeBxXY3jVC5/gRgGIzWHw9zcRlynKTrMVAtDkCZJ2jerjDXlAYjK6aDKLzXLZPKUbxLzIk1VKe8uEwBJJyiYGadAKuHBnII2vCG1IYkDziBpzInT8N6ZDAmArt6A/oKuGU22tuAjFWBctDooEBA6AZlUcuXvTuJ4jffQXV7wkAW7ZUySxEBhpEAGfMCiykijey4/5DwI+IPEac9KiY/BFQpJAzzCwZgaTJ861mC4hlDC/dc3CIiSQDtB/KovEOBrdhg5VgIE6j2HLnt1qNxbhgya4YkEhhp+PUexFItYknQ1d3ezN1R4WU9DqP0qLjOCXGyfZhcoILAliwkkCOupFG8Wx+EMv51YcEthnObUAayJmeUeYmoOG4FePxBh5DU/wrT8D7POqksxTWdYJ0mNj5n50N4Eovw0fDe0Vyy6sjd2qgJEHIyzMMkmY66HSum8H42t9Z0BgNIMqwMiVJ1Gogg6iuO4zAOxUW/tGJggCD1k+XnVx9UuWbH2hCs5UAKwlkAafh+7mK+9Z79jQSjdujq7YldfENBO4260zh+JWnkq4MNlOo36edcibEvBIZl0yzJO5/GmUvuq6MCJ1Ex/Jqvm/DDJ2vNRVyS32qugAC+wAEAZtqOq+VeCM5a48PuBwB0CNp/huClvx7ac3vbuAf8A5zTWoxH0W2GmLzjza3ZaPfID+NQbv0SwPBetn+9adT87dz9KT0zbBQntANPGkdSXX/NapeG4xaBmEJ6rctT7ZmFTr/0WYgfDctn0u3k/B1YCqzGfRnjQCckgDldstA/xqmlLYgVIuE4xbujIqXJO0m2V93FzQVQ4rgtoZu9ulULnNInJt8J5HWJ96zlnAwzZckIcrNcCBFbkAVYh5g7TtU69w9baZsTeZsxzLbUEM3nD6qD1IHoeQo1wVY5cCJfAwyLEeF2DFWP7uhLjX39KlnE3GKrejKviKhmRWYEwuWJIA96pE49muICoFsErkA0ytplLbmOvrUg3Nsg2MZfL92ddOdVFCfBdjGGIUkDoCQPxJb8RU7AYg3WfmUAAHmFzgEk+RHuKoLNzYVK7FYkm5iH5SHA31U5j/wDmrpdC5H7fFLE5nwygkyTlQ+LfkZHyq4w2Ow923caXTIAcgWMxMj70ARHI1RcVw2S46cg5g76HxD8NPam7dy5kItoXPPKoaAD59ZqXHA1kn4zjaOh3XZchmAcpysp5TBU+q+8bD4POrrAXxaEbg5dAw6MAdtiB1qoTEC0zM6MsjKEYRJ3JOYbDfzMedX3DLFy1h0xVxfsb11gq/fhfEH6RO0a+CfXPbRd5J3COJkKtm3mBiCQPCOpmdBUPBcHuPLAFzJWADrGg+GTHhgmPujqaj8RxdqHFm5dQEaGfs3/dYAa1Z4PjnchcjWyqqogz8QAkzzJOsj8dzC9RW3wznELBFzUanoNOmgHKr/B3gqyhtz4R9ndazc6/Bc0PptUPjnGRiL9tiRpoJfu9JJiW0XX73WKn4iyQilu+AJJm7bt4m1AG4vJrGp5VTd1YcWRsWusEutwAmWRFYiYhimlwab8qb4dhzlQ5gocEsVUs6gdIGpOv49NY+JgPpkgKBKFiknXQtqh1+E6Gpi4kG3bWAAoAkyoLkDTvVP2bABQCQR8VVkhijf1Vt4EWmzw2wjuMRG4EHurg+9VHevHOTseoUIfUqNFPWOlWvEvBmXXN8LyAryZJF60fC/OLqbgDrVXdsVaM5Oh/CYwkNLAZtSDBZucz1npUrDcWVJnUdNP1rPXE8RpETG/884pOJqtTBq27YWxtbb3I/Clp2rQj4Naydi2966qkkkwoOpjoPyqwvcMEEwyGTEg5fKJ3+dZ7UUtVmgTtFbP3acbiwb4WArJsjIASoZTswmDHnypv650EfjRRpvNxZdXENz0zCrPsTZW67JdAuBAxUnl4l0/X3Nc9tcQcQWDBOZgxHUV0n6PHts9xrTZlyb+ZbY8502ppZMptM1H/AMLZ/s1pP/weH/sk+VTT5D8f40eX+f53rWkZFeez+GP/ACbf/aKFTxboUwHVUedFcb0pBWRzn8qNLcCqEIvYpUEtz2HMnyrFdp8R9csmzdN3DhvFlAmFU7OVOViwnwk6bkCKP6QONth7lvNaLoRImVHQ5WHTTQxuKwHGu0AxAys962n7MK+byZ1aSB0iOdTYURnxNjDHLZY3SGMOwGW3MSVA0Z9N9hGk71UYvF5rouFc4LBmVixzbEqxnNrtII30ir3sd2SXG32Re8a2tt2ZgMoDZfswSZmWjTcwfWrfg7YqxhGUYW1i8ICxIdVLWngZiY8Y6zqIHKoGc/RJcQOe3SrrCgzufDt6AnarteJP3ZFrCYbCyhV3IPeXFYDMqA7ZvT3FUxvyQAJ9tqUXY2qJV4gI78wp+Z0EfOpvYRgj2s3w3LjKfRoSqji9zLZVf2mn2Qfxb8KUvE+6Wyq7pDEzsfCfzBqmI0/a7h4tC0UAUA5CBsIJP/t8qhcG4qtosW56DnsfyrT9scN3ti4y75Vvrz5Bz+BYe9Z/6OuA2sbcui+GNu0ARDFQWY/CSNTIB0oeUOLp2WvA+1WGGIH1gF0gkKAG1GolWIBjU+1OYntBZxMgHKmfvEtyctskk+EbDQnaNztWx/4Rwahwli3bzrlLIAGjQ6GDl2FY3tP9HNi1Y73D3LltkygrcOZXkxMwCp9NPIVFUab7ZGt4SyjZoU65ogFZHRNvw1p+/kuuXLhZ+4Rp/hzeGPlFYW5fvW/iB6Ty089qm4bj5CkEanmeVTV8DuL5LTiOBAvL3ctAzHLa73LM/HYcRHmCeWlSygVlVVtK4U/1LvhrhJO5S54J8h1qn4bDMM+QDMpAdrlvU87bpoDrzrQ31zPDC4UkAZwuKtmP+oviWY5dfWl2KlWCuxaeJ2bMGLEA3F7q4QIWCyzbuc9DHrUbALAJE+EakBSwB5tb2u2usaialZMlojRCQZH2llm5627gKP7GaiJCosfERmGuknZrLrqrAQGRv9ri8ClgNhMREL8KySo65M2oU75eVR8QRMbHp+tGj6dCNPcVLwvBXxKk2yoZDqpMH1AA2PWqbUVky+zIAwfXf+NMNhirQQREeW9XuE4RezqpUaMviDDSCDrz0ip/bDh6yLs5SfCf3t494/CKxest1I12YszuFxz2hCZd5EqDqfx6VeYTizXAYQ3CFzlVUDw6gkqd2/dUGBVBZ1Zd/iHruNqk8QsXLF0MGiDKOp8+fQ+VXWbJUqROv9qAo8CSoEgxCnaANKrv+MzyRF84APzocQufWAbtsBbi/wBcg2I/tVHTmRy361T8Y4SbJQP99Q4PLXkDzgR86KSdemktVzS/B/H8XN1Tv4ufkCJieddp7LdmbOCDi0GY3MpYuQYygwBAEbmuM8JwgutaQCM1wJ/3wK9AltJGo2EVokYt2Gp11APlQYg/dH5U21rlBn10pJQdPmZiqEP/AOEfOipsWxQoAJLg8vLpSkmdWkfKKYtsBrr+dOi58qaEZPtyoa4v3sqT7sTt8q53xPhA7tnK89Nh/uK6F2lxINx51gAaeQ/HWsbxy6O6XlJPrJ/SueTybLg2n0T4bJgAVEd5ddvkQg1/wVWcAutfw3E2UBla+4UGFXKurQTtKkb1ouyOAK8Pw66SbWb3uZnH+YVhey3FQnDzZ2c37guD2UiR0J/yGtHwZN1ko8Zxq2y+NHWBlTSI8UtMTm39tKqbd0uYtsC2pjK3LXoB860+Kwi73NbYMmCBvA8IO7HTTyqkfhRh71pW7tTlLRqAxOUMBMf7daiLSHu3FbjHzPbSQcoUE8pY529hmj/DUTEMAzBfEJIB6idDuanPbADTJY6LlA13mTyGwJGutFibIZgwE5oYrGUKx3A11FVY+DpXZrGtdwyF7bxaVbJy5GLGARALaEg/KtbwNYDAWls2hlCW+7VDPMnISOlc47GcUNpkVtE7wPl5BoKg+wMz5V1fB4nOqupDKwBBHTcGmnYhZABmYHOKz/0hZWwLhWg5rZzax8XWr1xJ2P6VRdtUX6jeDEgHJqDsc6QfahjRxnFX7ynKeUaRMgc/OjTGuPiXTTWKnYnGFSJUNlGUPJho51Gu4oONVIbyjLUotqi+7P4pyvhF34te6yXhH/Uw7akedTcMEPeGLTMQ05VuWn1MePDgwwg/d1ioXA7FsW8zd1mALfarcstMH4L6aHynrVk9wrbBcuF8IXvWF22SZJCYu14022g6HWs2+Sl0O4hlS0ygoDlg21xF+2TpsLWIQgk/ums7bOY5pJEgk6jNoILLycA5THT3Ol4ljS2HcJdnSAFxouAetq6gcadCIrMYTFHnVaadWRNrsPFW8ra7Nv8Au9Kil7llpUnyIkH5ipwGcEEanrScCZlG3FayeMmSVvBM4V2hZiVLMCwIDkzkY7GTy69N6q8ZeYtDZiwkHNJII0O9NXMOA5jaTtyo713zzba/gPwj5VmoJO0U2+GPcOsMLiOdQpzmNYCwSTpWsxl2z3ea5DWbmhg7E8weX6b1U8KsMuEvXVDZspEiCAEhiDzG1ZHvSVKgmCZCzp7e1NZG1RbYnDPhbgYf4W3DDTnz00I86d7RY04pbRAAVVMEDYndSB0iPSonCuO5R3GIQ3bJOgGjqeRtn9P5L2HCq7IrhlMFW2g7eIH4Wgag86KV2x30i07J8Zs2iHfDoO6Cy0ku1z7pXWF+Ek+Vdk73MqlREgHUA76+lcWx9mxYyFA10mWJ+G2tyBEzqVAG3OPOuzW0AC6/dGgnoKWl3QmqEh3B3Een8DSzi43j50Vy1OpmPKiGGUcj6VsSD6wnX+flQpkoo+61ClkCGvFngyVb/CB+VP2+I/tJp5Ez7U02BT9pY6SfwpS2EVfjGk9dOeuleenNenVcGZXjV0E3Cs6sYnUxP+9Yzj2dknKcggT0P8itLxRpTTc1l7SM+Jt2jGR7qLryzMA0e0/Kt16Zs7RhbAtW0U+HKir/ANqgfpXI+LcOW3xPEoAYb+kW4Egz42B10GrieRUV1n6sJ0uFekN0OgrD/SXg3TEYXEoUYgPbfRYKwT4wNCCGuCnHUcnTRLgkiiu3UNot9mMxyFWPiIO7aekbmonCONGwHtp3ZBYfdzEjXYCJMGk8NxPd3AXhrYYkpoQM3NVPMUrB4i4t9sTatkICxJ8QVQZbUrJyiekfoNcohRrhlfxe8pvvl02+7l1jURJ1Bn3p21bUooPgZdDMjb9oGYPmCB5CoAxffYpnPizOWPIHUnnqRHKr7i3E1uXQwCsgEqCNwQCQ0a76adKbfQT45I1u2IYJ4iBsBO+nv7V2fB2u6tom+RVXQEDQAcveuJ4O4XxtgW8yZrqCCToSw5wCF9fnXeQG62/LxH/2p7toRj+kQ4g7k+0frWe+kDGf0JxoZe3yIMhpEH1FaruWJM91H98/+1Zf6SYTBAkIQbqL4XkiQ+vPal8nVMvb+nM8dxIE5VBgDdSJnlyg092c4Gl7EolxiEJltI32TMOZJidt6dwnDASSrAhjo4I08oJBHvVnwy6vfCyrEE6XHXXw6GVO0yB6UN1wUrbyWXErcd6bAdUjLltFHAB8MGw/OD+NVWGOW4DbZEfMZKP9SuGIHiS54J9KsO0F61JEp8eU96HQyJn7W2ANxofTzqNgkuPkyd64UEgobWJUTJ0N2CPi23rNfUt/Yf49futaGfOwLDxP9Vua6nS9Z8W3I1nruF3K6EbqR+Qq44pw65oFTIVUuZsW7LMBCx9mSG3PTaq6xiCVKshIXeOW+sHlpyNa6eImcuSNZWVkaMp1osbb2dd+dJfEpmMMY8xIipC2pEL4l6jX/WtJckLwZwyAjMRy5Ui7hF3BBHTnp+dOE5QwBA0PmfYGpHZ/haNfU3mzJvk0HeN91TJA3M6nWI6VnfZbpKi84DiLT4C9YdiDc7wQAZ8YGvn19qxPE+H3bTkOQZk6CAdtRGwit6cPbDP3KMiRmCkQV5MI5CZEVDx+EW8mQxmXVG6funqp/DettOG+La5Rza2p8cop+GQwOOW2pK2T30QLmYeEnScpXT2qTw/A3G0FpvONc34/jTdm2IKxDBwp89f9a2nDk51g/wCTdZRn0wTq1sd05e4wSG0ViTsCdAT6119F0GkSBKzqvkYO429qy+I1VDzR1cdRlM/oa2VoowBDIJAJ1M6+1OMhMi93ykj+fWlltNz/ABqQ9pI+Iemsc/KmzbTy/L9KtT/H/wAFj1EDK37bD50KlsieXzP8KFG5+Mf8+o5n31z9tvmaafE3BLG4xA5SdRzHrTpekXNVOo/nlXfJKmeVCT3IM2yECtyGp9v5+VUAUtiLcMQQSZG6wGOlWJ7SWSDLFTrpB15dIqBwu+ty8zggQDrtq0Dn5A1wQjckenqSqDZaveu/2r/OPyqDxF2cgOzMqmdTtpH61Mv4tB95fmKrb+JBmCCY2BnnXVqVtZw6bakRL6xpvHL8v0p9ceVtnDzby3I+0EyMwBIPU6RrsQaiXbYDhc0Tl13KyRqPTf2odosL3N1l3A2za6GefqT8q4nTwekpYsgcEw5+sSgz5HkL+1BmNOunlJqyxqhXYKroJkBxBAPI/jr5Uz2YxyWcQWbaG8XLYaRz1H41Y8TxXf3/AA6/Ck9Tz/Ok7szkk0RsPh3g3QCuWCtwHUMCNInUHrG8VbYbid4gfa3P+41WXscLZa2D9mWuDc7Zo16mVQ6dKXY4haG7rXRpV2Za1qki5PFMRGl5+fOnVxrXFe3fuPcRht0P8fOqg8Ws7d4tGvGLU/1ifP8A0rWUYszjOSyBuzbE/ZuGQzrqIj9oDQH1rQ9lOAC08OfEykzyyrBiP2cwE+lUNlxfYJZcFi26zIkTP4E1tLNs2rilHYoUWFkayBDMfTXbkfKeDVuLqz0dJ71dFX2gfKTkYwzEnu7yqBpGUW7giNJ6a1G4fgFdM5TO0AScOMSYgaE22VR8+etH2kxBbPnYEiCBltMQByk6ncnYcqj8BxtsqQzKpUaA27bF4OgQHwLzMkE71FNwG2tw7iMd9XvfAAhXK4FoWiCJg5AzQRPXY0xf4kj382XMIgA+AH4swPkZI96jtDM7sDGvISOhYCB1GkbcjT9lEKEA6giDpoN/XnG8fKtlFJGTZO4NhUK3LpFsLJnMAQgJzAZT97pRYPgTX2Z5NtIOUAAEtygQNNN+e1J4NxA2GbOmZHy7AHLlnlz3rWYbGK6h1IKnWfSZ315GstRuLNIJNGF4pwy4rBCUcx4oILJ5PyB8hT3CcAbFxLj2mAGYiQDngclnmSsMY3mpDYN8pJzLrqwEZy8sSCd+e1RL2OW2+V8wI5OG15ka9arlUTJJZNj/APFpds27tzRsk5hOmeSZUbgE+og+dRuM4KzZC27bZmGrMMuu3xGdPIDznrV3wwh8PbdR4WUEgCAOsKeUz86yGLUC4wX4QxAneJIHrXoaMa4OH/LeEzHWx9s56MSfmwraYB/CCKw9+5lxDDkxYfIyP1rZ8JeUQ+W34VxanJ0wwkW5+An+elSuC9qMNeRQLgVoAIPh1jzqNZUsNv8AQ/z+dctYrnYbQxHyJFa/47psy18o7uqQPCdPnSw071yHhvH8RZ/q7hj9k6j5GtRwv6QthfT/ABD9RXY1ZyJpG57oefyNCqVe1GHInPQpbGV8kTghuvzdvmaCs5jxNuBuedTfqvOi7mFn98D5AmuO2d21EifDUa/ZzRS3eBHWpGFtApM86Bsrjg+dWHAcF9rz2kjTUDUzPSKdWxNaLsvwm20MxBfO0qTp3arGo55nceyGlKVIIxt0UT4gEElJJcFSWIGVQwKwOsjXfSmeMcTF23BBD7blhHMy5J5baevKnuPYYW7rW0OcAwpAOoOseZExp0qDc4e4guCs8jv6npUqmOmlRDwFqSFmBPrW3w/c4dEZ7eqqHV01nMJlhyYbA6jTkazOCCo0uJEEe+6z5EiPetJ2wxaNYsFQMreJfJQoEDp8W3lSnlpBFdmX4uxuCUtsqiNJJEmNR00A9wTVYuCb9lvlWtweKQJYTNObNmjXKQZExtE/iKuxw2BoZ6EVUXQqs54vDHP/AC2+VKfhrLBZSJ6iNa6IuFcedSlwK3FyXBmU7z+h5EdapSyDhgzv0d2yly7cUAlEEbbtIB19K0f/ABE5uBnUBNiADO24PL086gYfhH1UXVDZgxDDkYAPzI19qSccTaNuAQTp1GvQGKx1EpSs008KmRsbePeXAQCuaTlOXMPuzHlScPh7bXQqoqgyFyDMxbSPHPWdfLzpvH2oUAjUySOgXwDT2NIsXWCuyTkUgz06SapITecktrILnMzCc2bkeunXWm+F2DdZihAOYgKdPNdeX+lJv457n9Y2wmec+fluKjYbNbcEEqfiE841g+orSnRDqzSXeFX/AA6ZiQZ1BjfQn0imStyzo2dM3QqyknqpMAn9Kkr2iDJ4s6NyZIafIg/rRvxu3cAVrZefi00AG5ynXSsP67RskiOHR3H1i4/hEQUULvGkEj8Km4nhNpwyybpUKwB+IKAsEftoQfUdabv4e14haVUdNfCoYupAHhPXXlrUjhC99nVwwyah9VcNoIL+nKNgOlK+ye6Nn2ZC/V7IMSVkHrJJj18qy/a7hy2b/hXKrKG8iZIMdKveEOFw6fsqWUzyGY5STy9eoprtrhTdsI41Ns6nqjwDPmCFn+9Xowlk5NaNwOLcYfLczR8Ln8z8q13Z/Fk2FGvhLQCJBBM78ufPnWY7R2SGY+Z/XerrsbjCcOOoPzOo/GI965NRGsOC9HE7zEIqqo9AD5zGu201z/FCLtwHfM0/Oujd9bCjJ8Tdd/Me1c64mx+sXZ/tG/E1ehyTq8DlonkZqUt+Nx71EtGpStNdxxMfDr1o6j9yvpQoJor7PKlYkfZj+/8A+NFQrzz0yM1TOFj7P3NChTBkocv561W8SMOI02/WhQqZcEstuyjk4kEkky4k66a6U1xg/wBKuDkANOmpoUKzX2Rp/qQsT8Jp3izHucIJ/wCU3+c0KFbPlErsbww+2seaNPnqd63HBD4PehQqSo8FsBTqChQoGUXa0w9mNPsz/naot6yos2iFAJF2TAkxtJ50KFT0HYfErYyOYE96mvPnzprhyA2rsgfCP/M/nRUKFwKX2K+xqGnpSsaZS3Os95Pn8NFQrbsgsLp8Tei/5RR8KP26f3yPbKdPShQrKRfhMKDvbmg/rH/KrjgN5jhWliYaBJJgaaDyo6FYz4NI/Y03ZUSoB1BN0EHYiW0I5iniP6Dc/uv/AJWoUK749HO/qzinaH73q35VL7I//wA7+n/lRUKxn2EeEXlldXPMHTy0NYniDf0l/Uf5RQoU9H7E6vA8g0qfgEBdAQCCwkHY0dCu04z0JwvhFkWUAs2gMo+4v8KFChXMdR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CxARwDASIAAhEBAxEB/8QAHAAAAQUBAQEAAAAAAAAAAAAAAwACBAUGAQcI/8QAQxAAAgEDAgQEAwUGBAQFBQAAAQIDAAQREiEFEzFBBiJRYTJxgRQjM0JSBxWRobHBNWJy0SRDc+EWNDaCokRFY3Tx/8QAGAEAAwEBAAAAAAAAAAAAAAAAAAECAwT/xAAfEQEBAAICAwEBAQAAAAAAAAAAAQIRITEDEkEyE1H/2gAMAwEAAhEDEQA/AMUkaRzsrrqXoc1Uzx6JSqjAztUszF0M3M2Ybg9c0By1xjUMAd6yAQXU3KGcDqaZI7ZKxYCjbNFkYIpjXv1NBAwKA6kkidGz6g0Z9MiiRVCleooFEgcI3m3HpQUu3JPNJ5fNnpij23D7meQAAqDU5JbOGJZEQscbgL0qZw7iiyX8MaR4Rzg5G9Rl2Ydjw22F5HCZA0rNgj0rawWUdqoVVBx3rC8MUxeIMA5HPIzXoWcjepy6bzGRxulY3xmuq+tFYeUIf61tB3rPeMbSS4sUnjTJhyTjuKicXYzm4JwwQJCBHgEYz/Cp5fJ2IxWM4dfYjUFjqHatFBcak9sUFjdTScZVBwTT1lTGMmqtpSzbdqbLd8lMnqOlAvNTv/CcPEr1LpnMeTuv6qu28P8ACLdAzzRLpIGS4zmsunEbqUgSXiohGGI6Ko+Jvn2FWNsHkl1GKOSYL5Qfhs0/U3q561vMf9HrWliWztikK3kYZvhUsMmm8ZjaHhtyzsdJjOMb9qoilqALpZPs0AODc3K/eS+yegoF+Zra3llhV4ElI+6uZCzSD1wKm447VFL4NjDcalycaYOtReJxtNxCdpXxAHIBq98P2ypxi6kjBEMkQAYrjes3xOVpL2XfCBiAo9c1nP0jyXUKKGz1BY7iQN89ql6Li3AKEsnZuoqpC4YHerPht20Dctt4X2YHoKtzW7oOyxG6ckyMdI9qij4zq7mrRgsEskE4+7c7NjpQLiwaFVkGWRjlXHcUEiFMnyip0drHahJJ21SnpH/vXFjFmollAMp+BfT3qTwsCYyzyjmyA9+1Bzs+K3yTNdMBjogFPZ4pF0Og0npTpCXGXXegygKgI9KF26RJLRomJtZMKT0qNHzI71efgsc4zUonUAW60O9XVypjsAcZoK5RBlDF3DbkHr61HYebBIq2e1Uu00zhIjuPU1Gb7K3RZPYgU5dIQrK35l/GPyA5JrUrIQKo7UxwSh1fIJxgirZJARVe0aTplVcFgq5Cr8WO9MeTOQowM7U/SqsXUEr33rhgDDVEcg9qZg0qR2oscDOc9F9TQA0VnOFU0Y2ky+bAYexoiFm+7g6Dq1OFm6+ZZcN6CgpNI9vlJVyMA7EVYcEYQX6ZUH7wL/GobyhXzOnmB6iuQXEkLmdQDhwwzSsMa4a4t+IzyBJFIlJBANFPGbxf+fP9c1I/8RXTNgxxYH+WkePSE+e3hP8A7RUxpPLKjHjt8o3uJR8xXP35eFcG5cg7YxU6TjYAVvskLIfbeuHi2sZ+yW4z0U9TT2r+kUUs416gxU9TUq241cQLhHBGO9WJvUc/ecNhx7UC4ntMZ+woB/lo2W5ekY8cuiMZHX1qdYXUlzHzJiuA2dzUHnWbbrbKPai215DBl+SvxACPGxFOBpOHwvO/LR0VkyxyPKqjuf7VaWYgNjJeSRRtCGxb2wJBmfu7+vsKxL8QnlmlMRdFlUK6L6DpVpwxzIcPqBX9Rot00bc24hsluJXSS9kGeXdoJGjHrGi7DHvVZdRNar9sSVkAYKbq7/FXPUBDviq2S4e3cOkhRx0cHcfWgW/GXjvXlm03LyDDSSrrYD2zUWhdcGYi6jHn0yk6TIfMx2yfYVkL7BvbjHTmN/WtYvEbOzMV/JI7hwRzZNOpvYAHYCsfcSrJNLKp8rMTUY97Y+bo0DJFEXynJGafaQCTzu4SMdWNGl+wqxXM3pqIq3OS8QVk5FwMoejEbimreXEbcqAuYyNiRTJrTILW0glTGc96nxXgZTZSICmkMxGxBHanJtUm0OxlIcvcK8sgySrDYVYiVLeRbm2AMLjDAdqqEvTLNr06Fk1ZHtmpkFwlu+CNUbDdaMuCvFWcjo8QkiYshO3tUWfdhjfNNSZLVhpGYH3HtTZruCM4iR5D1OO1IW7MfqKIic23kjP+oUE3cEnxBlI7GmS3qIjJACSwxk9qCCgKyRl55Dy4zgA9z6U1r4K2I4IwvuN6aUJsl0qG3yfnURsge9OTYSJZoGOeUQeux70aG98neq4kmuDNFPdAjkMRPQqe1EVYn3iJVv00EjPWlge9W0FZmTaWMauxNGhjeRczNpT0oTktbIx3KviphTOcHoOlAMQqq6QuBXGOTmn6RSKbZFAVE7Fi4/zUUakiKZGmTGRj0pgAMjZ6UeVGMCOOoGD86ABSHWlT4QDJv6ZoAiRZaONsep9qHcMC5K9B0+lPViUklY4YnFR2yDpoTZyQkbuzfxzSVypyd/nTCCWwKeFRSOY3XtQovKw1KuCdsUdSBKgO3rToY0W3EinJ360FCWdSe9DScLKGPz5XoR1qVLdGO6hWI5GBqxQ7SPWoBOFHWucm3N2oM2kahvU27aS7WUtw8rhVVdwOtddUWeMMozjLNjGDTY7eNropHKrgdCprs8bCNtZyVB3NSar4oxLhE3wScjpStVTRruGIHZR3qE7SK7MrnSTmp3DkU/fzEn0T1q8nL5Lu7Too5Lpgzjl269FqQwgGwhRgO56mmo5cau3YAdKfpBWoZot3bCKPnWzEDO4zjFAjdooDMpy7kjJ9KsNBaGVVP5c1VTSBLNR1YvgCnOzk2i234cPp58fxqYm4rlvaLFGElZtaBug75H+9PUHOAPpV+TKaFHi1PaS6tgq5B96Wpre3Rhp1uSdxvipDQE8i0B8zYZzQb865SV+FRgfKsydW5hxmS2Ut3OetCkvF+GOBFQ/EKCfhpRxPKfu4yx9qAOqGMtLavrB3aPHSus1pODzkZGH6TRLe0FsHlncL5dlB60fhsaR25kljVnc+UN2FAQ/sEcozBKDjtnGKSi2txy5H1MOpFHv4ELwsimMSbbUKRrWBzG0TOR1bFAZ/1x2o1vGJGx09zROQkmWjbR/lNdVTDA2oEFmwM1ouU2YqRohyVHU470a2lTTpmOlvXFDkl+zjlxbMPibHWuJdB/LcLkfqA3qbaLeU2VMHYdeh9aYY2MZPQDuaCplhH3ZEyHpv0pskr3MZX8NV61SlcmCAScDWRU5MIpaCXWo+JSKgY1cpBtlzUi0Di5ZYl1EEgAd6A7OmoCVFABO4HrTIvKwY9KnS2tzGwIgkKOMkaaH9jkU55baD3I3H0oAelQrRyDZ90NRJIzG2CfrU2cPIBFHDJhe5FN0ThfNEMf5qAh/hrqI3Oy0+KNQNbglj0JrrannUOMdgKn2tjqYc0kDrpx1pWjWx1sZLqyBWJFMT4cg4A271X3FrJbklipGrY1ouJmWygxheXcxDKj8rA4qI/wBnveFylYz9oQYZfQfqqd1tUBZiyBQ3sasuE8IhumDzPLo7sgziszzWhO56GtFwLi9tbg82WeEn80R7VWoUuh7q0itbgtal00/lcYJ965xCV3tzHGpaRlOw3ztQ+NcTtt3tpnnY9ZJOtTPAzNLxpZnGonyBSM7EdaNQWsxGrqkokGDjodqsrZhy48b4Ar1LiPhm3vYGZrZAzbhgBnNYDinArvhMpzGwRs41DY/Wlkys2VmdXlA3qckWVJ7moPC2Im0uNJ2yDV2qwQRtNcnEajIH6j6VLOzlWTBYIXlY7YwvzrPKpa8kyMhYSw9PnV3fyiZjczArEPgjXvVM12bm9m8ir91gY6VWJ4n8PeRmjZn1l9RJ/hVpDCMhiQBkGq7gUYTkRTYBYsA2enSr6W1lhl5WnVnoV3yPaln8GXZ7wgcRddgxU6TVfcxNG2hhgrtVxNE0VpidgJFPk9ce9Rne3vIgZpdEybHbYj1pJVEUDSyhcjT1bNSonknUw2KCMD4n9aZcyRKvItmYh2AZyOtT4dMMQiQYx1PrQAI+Hop1XM+s9dIo7YfChAFUYWnqqncgU8AUAG6gkkseamNUR6GoUkOsh16EZq1upFSzmfPxjA3qJGAsUYJHw0BnTJFM2ZPJJ2I6U2RXWWNpiGRfSo2AKLC+ghTup6itA5cIdZOchtwaARg1IOeXMnUIcqfSo7fEaANb3EkMmpDgdxjtTpCiM435cgzv60JoXK+X60x5AFWMnzatie1DTHG7AO5hPoxqx8Ob8WjwcHUaakQup41cgELnalwfTFxlVXsx3ovM0v1qU/G+JJK4ScaVdhgoDTRx7iRJDtEf/ZS4GEk4yFkUODI2xFay5gs1A1W0eG9qzayaZL9/3vTlRbeq0Gbjtw588ETHGdhV/Lb8PyQEjB9AKsuEeG7W4lSU264G+SOtAsUXCbG74ovNayWKL9Z71K4fYq7uEk1OsuGJ6IAK3d+kdlw52A0BR2FYTw5dQfvVxcEiCbO/q2dqvIsUfi78+6EEWpwBpVaqo5JbHiMbyBs/mi/UPQ1bcTguIL7SqaXdvKRtgetd4lafarbXaxySBAFa5caQW749anCci9g8S4Pw+5gEvDblDKRloHOCPl61nxbyqSox6Y71srXhMRgQyoS4XJOcUL9zROGYRbZ2IOadykJScF4JNxO4HNuEtbZN5LhzsvyHc1srGHh1hG8HDY2KH4p5fjk+Y6AVXWfDVt5dbIqqOhO1WUJjB0xtHv2o9pYi9qu7trgStIk7hSeiyMP70BLy6iOkzSOn6ZDqA/j0rQC2VjkqKZLaRg5ZAc1KweGx2l6oJQpIoJKhc/zqvhillupVuy7CIEiNj1rc+DrOOd7rCDCqF26DOaj+MfD8tpKnELcg6Rh9Iq5hbNs8u3n/ABCVmLMcDbGkdBVf4cgW64syuAV0NkEZzVhxwLDK5Q5VxqFQvCjH97rpONWRRJpOM1WoS0tbjw4skXLSTJGygHIOP9q7Z3syFLUaWZdlYjcVVwRMLWUqcaI3f/5mpwYW9vGQMzyrkk9UHaoyvOmnlg001vFIWmJnk7gMRUOfiOkkQW8Sj3GajtnUSOp71HudgAO9KTTnOmlFwqXAQCVW8yr0q02mgSVfzD+dUNvKYZ9WM52IPcVb2zm2O/mtpTkN+k0wkL03oqadBZ2AUda7KqJgmQcvrqz1qukn58rBWKwJ2x1oAty8l6dCKFhTp7muxNPEgQwa8dCB2qDc3etgq+VB0APWiQcSnij0KdvegM+qM3RST7CpCxRxAGU6nPRR2ol0bm3jDOVUdPKO9A1rAodhqlb17VoCVWUO0sbqj96GbY5HLYMp6HPSmfa35mQ+fY9DSlZHQvGCOzLnvQaQ100ai3hA9C2OtR7iMPKpYZb1rkbaJFQHfqaNIfvVFDbHsW3AS7Q4/If7UHh7oOLEkdSaMmFvcOdIEW3zqvtXUcSUjcnO9C0/gRYcXV1BIV2zitVJPrgcmTGhthisv4bnEPEyr9HLLj3rRMPsswkddYGAy9sevzrLK2VrjqzlH4dw9Zvv5DqCsdQJxij2fia6s75IkjV7dWKhR1/jVlHZxwrLNlgsnmK52FU87QyXkKQRaVBzkCp9qr1jbFYfEfDo7SFjHLMcOpOCorP+NODcK4JHapwydZLoeVowwJHuaYeIm3v3RNQbACEd9qouLWM1ldGVWMnO35rb49s1Uyt7Z60mQzfvVljlIe7RPvO2pRRrkI1unOmldlOIrdFwqD1NU0TNgCBuWEIMkvetO/2mFUaZkbWFPOQbOvb6+taY8Tab2ZHdPylVICARgnHaplmHI0rDhOxJAoYnyowf4U6IgnUQPqKizZCXdjNMreXqMKCwqILS7iUcyy16ejKe1TA4LDA274o0Empvu3dT6ZqbudFqK5HugfhdR6Ubmyt5WjJJG5qyaeQDzpGwHcqDmmB1ldSqAE9gKJabU/s8gjMN9tgl1H8q0/ELGK6haN1BUg7HvVJ4IESi7WIEY05J9cVp37Yrox/LPLt87/tF4bLwjjE9vpPLYBoz/lwKpvC8TxXsMzYCsSASepr1L9tnCy3DLbiEYBMchR/cMNv5isd4Ks42sEe5UOwLFARRMbU71TeGQPJbXAOD9xJjfY+bNK2tZLkiSSVEbGAGbG1XHD1MMEojyitIyYHpVDJCltcPznLEE4Gayzx1k18l3ilycOdA5E0T4GcK2azV5dEzEDIwe9WV26yIXt3ZW/Tqqiu7gzkRlMS5x0605NsJE6xtLu+jEtuhk1EhVHU471bwpd2cM9rxO2kg0DUmsdflRvDby2MGXjDqUKHbpnrVtxe9sjw4IrKA3VTu2PT2q/WaOyM7EIjCJLuSTSeirRNIiHNtsywtsytUK5n58gOAqqMKoPanQTmAlo+p69wayQkzWkc6tJb6VI3KE7ioYBHWpUkgZIbhE0MWwwHQ0G62uH07DNAWN74Z4i8IUKp3y2WrMcWtZ7W+ME+Bp3232reScXh30zDJ61kfETLJOJlcNlSDRjbby11PikaCQRGQA6VO5xUmG1uJoF0RFgxySPShK76SoY6T2otjfTWTHTnlnqP9q0BLBKt0dcbKB3I60Z1DS51AYo83EluV2GMb1XTTecAfWnJs5dO3Tl3XJIIXrmh20f8AxsRB2p7KWOrB9Kdbj/i4dPr2os0Ld0/hZxxNf+oa2lq2tysg1L1JxWN4euOKDbpJW4sNUlvLBGv4mzuey+3vWefTbCboXErnmlYYCdP5iK5BbaE5US5Z/wAzdqtbGyhUmJcZXqT3p91DypkAOAKwt06db5U3ELOSPQxGGH5qJBEOIWr2edMR3eZvyt7VK8RXcVvw/TIM5IBHfHenWUaPAk8Q/wCD0ZTG5b/vWmE3yxzu8mZvLCWykkhnRUhQZRSfxPereMwvBCbUSxrgc63diQD2I9qu7y0i4tYMZvLcKh5G3THY+1UNnzoIgk2SyZXOjp67960t9cbEWGyTmNtOk4ztS+2sMDSfkafOMOpxj0qTy1YeZR061KQoZ5JHChQM+lW9paXEqgqo641Z61WwohOCMHOxFW/CbWdblGRjyvzZ70srqbCUvDpyMOVwfegT2k1pKrBCVPcDIWtDFDkgDeqW9kuGu5YVmDxtjAH5ayxzuVDX+C4iLaeVtuZIMe+BWjPU1nvCKuvD0UjIO+SMD6evzrQfOu6dM8u2e/aBw88R8I8RhVcusfMX2K714t4Y4nFaWixSthiWCE19ETR86CWI9HQqc+9fL9xbtZ8cktnB+6eRB7bmmTW8HuVug5idmjLE/ERk1QcVYLxGcO5zq2ya0PBitvw6IcvBMIYZOfrVLxLgr8QvZJYXdpHf8IDAUY65qcpsKZ55JZBDaxu8h7KM1bcL4PoYS3ZLSnBYD8oqw4dwiKwQyNcqJzty0Gc/WpAAX4h9AaJNAPiM6RFWh0oq7Ko7j1NUl/NJPNrYaUIyBUu+lt5ZGg36Y1ds1HB5Y5N2h0Y8siipys2VqLHG0jhUGTU0i0gOiUGV/QV2GFIyZY5UdQD3wRROHgLBzSoMj9dQ6Cs7Eaoccyz3kaMAkY6LjauzWU80rSa4xqOQNVS5EguccxdJHdelNFlb/rekfrWbNpcqM61P1ob2V2UZgynAzjNXcqGPpgr69qBKdEUknYpitDlUyAhd9qTLqo8gAjQAYBGaCASpxuaFAFWzlTpFJVIOWP8AKjI3LYNJkYPenzuJeoBPqPStJqAULiHVn1H8qDwx9dxGADkHpU+CHmWoAXLEEgetWnAuFRcPhN3eBckDr2rLyZyLwm7yfwzgBNw08ykKWzWxt7ZYYtlwMbVU8AvX4hxWddIWC2GAvqTWnt4+ZqBPTvWWGO7y066UfEpJbFFv1QhMhZMDPWn3PE7d7bVE6s/9K2tpwyK4tDFKisjjSwPpVDcfsyt2lLR8QuY4W/IADgema0/jKueXUY+8hbi3B7uZFaR42B8o2CjrvUTwfxZbbFvesfsp2TP5WrTeL2g8NcBNhwxeWsuFJY5Zh3rBti2uVkGGTA0jG2acxmPSJd3l6RNG1vDLIy+d0JVfQdjWXQSrHgruTVnwfibLw17TiDapWQmFyd19qiwFnxqH0qcuTRzkspcHAq0jRSobtjvRba0E+AE3+VT4YLe3kPOJcjsO1Rcp8QHaWbS7rGMdiRVrZ2b27ajLq9VFRmvgoCwjA7ZoMl3IgLOxP1rLKXKhoOZEiai4GncjNZ+7uLLUZLMDThixI3ZvrVdcXrzHloPiOM1y9eK1hAByyjBI9arHD1oej+E308JjknIMjdFzlvqfX2q8XODqG5/lWL/ZvPFccIRtJEi5ALNmtpg/Wu2dM72bI+gL3ywGK+fP2g2ZsvGt2ANKsda++RXvrEzXKqvwpuTXlX7ZuHaOL8P4gi5WVGR9u4pkztjIbmxSNMhjbKuob70VVa2hKF8vHjUWGDUTg04htIUTytjcg9a5xDiqWV4wljd2cDegDxxXN+xW3iZY8/iHYD/etRwm0s7SEcwLPIQAWbcfQVg08QzIcA4XttRk8TTDtn6Vh5Pa3gbk7eicvhTZ5llbHP8AkFNlsuEyxcs20Wj0x0FYOPxPq+MD+NHTxKndax9Mj/pGsXw/wJs4twCe4ciut4e4YECprQD0es3F4miXqCKIPEsJOdZx7CnMMoc8mK5fw3Yn4J5AfoadH4VtyuTd/wDwFVS+I7Yj8Vh9KOniG20/iijeUP2wYVpWt2ARg6MMgNTnLyrm4xHH6DvQQ+Q87Dc+VRUZ5C/xsT8zW7nKVtRyBhQNhQ4FZ7hFXv1ruSScnej8OUCYyE9P5ULx6K8h9O+aj4ja3DLp1Bsb9aPfyFFJJ6LUVCFjXSwbXufahTW+HY7A8LM91caJostoY4yuao+M8Ze+mCQ+W3RvKB3prnFgnrym/qKqYRggdqPSXlUysbHwjdGHj8sLtp56AD54r02yjCsqnfI83zrxuR2teORzKx8vLavZLJxIYmXo65+uKrHta+s2MQAA1LU2SYuuF/kareHvzVxnoatBEFTIwDWkx2GF/a5a2g8Ow3M8OqQeRH9Ca814OI7yzPOI5ijyA17H+0nh4v8AwTdAkB7dhKgPfB6V4PCzW8sUik4B2/jWfknwscuV8wfyrITnPUbVoeFW6uS0nQYxvVDLN9ogSVF+bD+9XdnIVQA7bb1ieV+tFC2u2YRqFK96iMM5Od/ehxSnThX6+hp2lpMqzhF9e5rJPaPPc6CUiwzHuO1R1hmuHAlYknsKnyQxKp0AqPbvXIWigQOGLSY2BGw+dVLqHJoWThMXIAZ9DIc561ScdiSCJplYhMYAz196s7i/8jKGOW6sTWb4xctJDobAA6b70Y7t5LJrP2Y3kkdiFw2NR83YV6MOI/aSYrIawBgsei15H4BkupIWsgPuFkLE5wFHevULa+ttC21jG7qBvoGnf/Ua65wha26JbKVjcM53Zj3NZX9pVk974bd5ApNu4kRlHX1rQxJGTmUoG/Srf1NV/iYavDXEFgDBxETpJ1DGe1MPFIByoIjjqMg1C41IkkyMwJcjYYqcHCQRF9/uxjNAVdboJASCCPmKKFMwU9qJEFXfSDjselTnsLdySjSwueoYZH+9CXh9wGcIVkVRksrYwPWsis26YLeWEywoAVI1KelONrZxtzcggjZAe9Kz1c3lgnQVOr5U6ALEpmcahnCj1oReAorAzx6wVjB6ajjNKPh8ckjQu5SRRtk9aU0zzOWfA9h0FEhMc2kSsUkB8r0rdEa/CNP/ADWri8N2/EapwlaFjHdAn/8AIDmpccJdNSOpU981NDOQ6JognMCvkkA96jSxsjEEVL1QztpZeW56FTTGkKBopoxKF6b71YQidizAj2p8d06IeWvXvTpg2eZJhc/lA60RLGdxnCovuaF49IrsX+PeuInl2PSgsx5rIGJCnHTFSIzj49hTilhcoVsUJ7wk/wA/+1VMY2B9qsri8EsMMMKhyIyr6unXO1MjSAqGYaSOqgZp266A/ESBxFGJwOXGTW/4F4jsZQlubkI6jK6tsn0rJ3lhZ37rNHeCPyKoAXviq9+Fouy8RU49qW2m3skPEERg6vhSM+w+tFHjWxGYoB9ruxsqRsCB8zXi/JnERj/eTaP052r0jwzZ2fCLVVtoUlmdFZ5GGSxNaYZW3Q2qPGd1xe/WOe9kkWPfEEZwo+YrLDh5uzbxw4Uljr/yj1NeqC0k4lMY5YgUcYII2rPcV8NrwiVpLQs8LHDIfyH19x7VPkwy9tpx7QOL2dtYcAitbRSzO6tLJ3Zh/QUO1VwoGfrROLSoLGMu+G1ABRuaFaXMTDC5+XSp8lmXMGV+LK31fqqYrjO53FVPMLSjSfKOtSopFCHLDPbNY6gx7WGpSpzUad1RDgZ2qOZyfKCRmiyW8suSy6EUZJIo9YpXTS7NkYBqrvVNzKkcK5/vVh9nmvZzBbAtg7spqQOHiykUNgtjGa0wxmyyXfA3t47G1jihBHWRAPib3rWR3Eo25gjJ6RxrkgVkOERLbl7hskA4ArTcLaWOHWkYVnOQSegrZC6t1kkA0wtIT1aQYFR/E9xFwvw5e3kyqjGIoNGT12G1EsHurhyBMAvcjeo3jG2e78NcQt5Y2MnJLrIOjEb7+9VlNB4rBPFcxrGmS6gZGK7doxEWRoK7EE4qs4TdG3vkIGdWx+tXfGNT8t8AYP1rK27CABKvR9S9/NnFNkfZh5RkfENtvlSBI6E10OxbDYx0z3qUbpiAFWEJ0qManNBmlB0ohyi1xwYy0bnyncZpvKCjcgetCXNftSLZFLCH84rvkG5YYo0Eu0unZeTIglXpjG4+tMn0xyFYpSFHYHpUZZFXJDgD2oqvMB5B5aWoERBykDk+dugrrPyVGCDITkk11o5AwmfzDO49KZNHzMyRAY/T3FM5NgR6prpdXm3z9KteIS8m1cjYt09qhcMj++aQjJHQGlxFpLiTQhAVQd/ehcmlci6m9+5qY0QVCzdAuSaFbgLIFIyfWj3WsWzbgK3Qmhcx42hxDBB3BxVgpAc5APkz9aAhZVyyq6+tE5g+M4AYYAFDP2DaVicZCgdMDak8mrdMa/60J+lBckEEdaFDljJkbAkb79q3Xgjj9xJPFYNGrzopWJtQ8y/p+Y9a8/fs3cnfFaDwHKkfiizZ8YJIOfTFVjOdh7lw+5EBxhdXcqQcexqs4/dogcy6CHXy6e5qWv2aUgqcH1G2Kp/EHhy6vVWe0uA5X8j7f/2tMsrZwrHtSr4fiubhrm7XmQEZXlNjV9afF4Vcwma3kMYZiFWYdvnUmx48LBhacWtJLVhtkYKt7+1a2yNtxFUlAjkI3XHQ/wDepwxx60dm2FHh/iiMeXbCVf1K4A/nXP3RxAOF5MRfuvMGRXpc1wqW5hEZUjtjaq+3QNOPKCfYU/5RMumTtvDXGLkgKbWMe75P9Ktrbwxb4KcSupbtwfwzlE/hWjjVWGF1BwaTlthOvTowFVMJBbtRvwOxgPLs4zC+MrpOxrP8Zsxo1qSJE6itleAlVKA9eoqp49w95bfnwYJ0+ZcdaqyfCZjhlypR4XbzA6q03DWN/Ny1lMaIOqnc/KszwSwNxxI6UJ1ZX0xXoHDOH2QhlEqhVjIU6WwD65xUdVUvCZDPHaRCO3ROWOoB3qJxvi0Z4RfABWHIcHzb9DU62sbJgWFoEiHwk5396yf7Vr5OEeHfsfD0jjmvW0eUD4AMtTt2l4fbS6p49I84I79K1nEm12avjfH8ayFiNN2M7YOMelax1d+HjORg1je1488KpLqLoQT74pxlh68wH2FQZIpSSiN36U1IbgsEAIPTpSZZf4kTyrLMmdlHegSZ5mCMZPXNONtKzmPmagu5zT/sjKPxW+WKEIzMQdq5knYnapRsydyxphsST8Zx86VugZHGudUnwDv61IjDSrqVgo7CgPbTcwwGTYDI96AguEGAxxmmExeklMtPxj8qVKhWPaTZ9D86h3HwSf6jSpULRrT4h8qsbn/DVpUqGk/KGn4BpjfhR/WlSoc/0N+lBfqPnSpUNHX6CrHwv/6isf8AXSpVePQe4Wn5avLX8L60qVXFY9sn4/8AwG+VF/Z5/h0X/UNKlRP0ts7zqKBZ/wDmDSpVoyFH49Pu/wAD6GlSoCIv4dd/+nk+RpUqAzvhn/EJ/wDqH+9XNr/h95/+1/alSrPLsNE//ll/0CvNf20/h8J/1v8A0pUqQeOj/EB861v/ANu+tKlWd7aeNQf88fOrgfgH5UqVJhn+lZB+NL/p/vT270qVCTj8FcHalSqcgFL/AIgfl/ahmlSpzoP/2Q=="/>
          <p:cNvSpPr>
            <a:spLocks noChangeAspect="1" noChangeArrowheads="1"/>
          </p:cNvSpPr>
          <p:nvPr/>
        </p:nvSpPr>
        <p:spPr bwMode="auto">
          <a:xfrm>
            <a:off x="63500" y="-8207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71963"/>
            <a:ext cx="3581400" cy="223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53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Citizen Participation, Civil Society, Democratic Political </a:t>
            </a:r>
            <a:r>
              <a:rPr lang="en-US" sz="2400" u="sng" dirty="0" smtClean="0">
                <a:solidFill>
                  <a:srgbClr val="000000"/>
                </a:solidFill>
              </a:rPr>
              <a:t>Culture?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Nigeria’s political culture is highly organized along ethnic and religious lines.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Most Nigerians are supportive of democratic reforms and put pressure on the military governments to step down.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question of whether there is a culture of mutual respect, tolerance, and willingness to settle disputes peacefully is doubtful. </a:t>
            </a:r>
          </a:p>
        </p:txBody>
      </p:sp>
    </p:spTree>
    <p:extLst>
      <p:ext uri="{BB962C8B-B14F-4D97-AF65-F5344CB8AC3E}">
        <p14:creationId xmlns:p14="http://schemas.microsoft.com/office/powerpoint/2010/main" val="11548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1722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Islam and Christianity in Nigeria</a:t>
            </a:r>
          </a:p>
        </p:txBody>
      </p:sp>
    </p:spTree>
    <p:extLst>
      <p:ext uri="{BB962C8B-B14F-4D97-AF65-F5344CB8AC3E}">
        <p14:creationId xmlns:p14="http://schemas.microsoft.com/office/powerpoint/2010/main" val="15788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924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Education and Freedom of Information?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Illiteracy in Nigeria is high (35%) or greater in rural areas.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Although the country has a reasonably </a:t>
            </a:r>
            <a:r>
              <a:rPr lang="en-US" sz="2400" dirty="0" smtClean="0">
                <a:solidFill>
                  <a:srgbClr val="000000"/>
                </a:solidFill>
              </a:rPr>
              <a:t>well-developed </a:t>
            </a:r>
            <a:r>
              <a:rPr lang="en-US" sz="2400" dirty="0">
                <a:solidFill>
                  <a:srgbClr val="000000"/>
                </a:solidFill>
              </a:rPr>
              <a:t>free press, the quality and content of that information is </a:t>
            </a:r>
            <a:r>
              <a:rPr lang="en-US" sz="2400" dirty="0" smtClean="0">
                <a:solidFill>
                  <a:srgbClr val="000000"/>
                </a:solidFill>
              </a:rPr>
              <a:t>not </a:t>
            </a:r>
            <a:r>
              <a:rPr lang="en-US" sz="2400" dirty="0">
                <a:solidFill>
                  <a:srgbClr val="000000"/>
                </a:solidFill>
              </a:rPr>
              <a:t>reaching many in the population.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Favorable international environment?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 has devoted substantial resources in the past policing civil wars in neighboring countries like Sierra Leone, and Liberia.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Nigeria has been committed to expanding the ECOWAS system, but it also bears a disproportionate financial burden for regional integration, compared to its poorer neighbors. </a:t>
            </a:r>
          </a:p>
        </p:txBody>
      </p:sp>
    </p:spTree>
    <p:extLst>
      <p:ext uri="{BB962C8B-B14F-4D97-AF65-F5344CB8AC3E}">
        <p14:creationId xmlns:p14="http://schemas.microsoft.com/office/powerpoint/2010/main" val="19527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7239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Conclusions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evidence from Nigeria’s experience with democracy since independence, and from its current situation, is </a:t>
            </a:r>
            <a:r>
              <a:rPr lang="en-US" sz="2400" dirty="0" smtClean="0">
                <a:solidFill>
                  <a:srgbClr val="000000"/>
                </a:solidFill>
              </a:rPr>
              <a:t>doubtful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One unfortunate certainty is that the direction that Nigeria takes will surely have a profound impact on the politics of West Africa.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Where Nigeria goes, so goes West Africa?</a:t>
            </a:r>
          </a:p>
        </p:txBody>
      </p:sp>
    </p:spTree>
    <p:extLst>
      <p:ext uri="{BB962C8B-B14F-4D97-AF65-F5344CB8AC3E}">
        <p14:creationId xmlns:p14="http://schemas.microsoft.com/office/powerpoint/2010/main" val="30828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696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Key Points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Nigeria’s democracy has been consistently undermined by antidemocratic tendencies and military misrule, much of it driven by avarice and greed.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There have been six successful coups since independence in 1960 as well as a civil war and military interventions abroad.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Will a country like Nigeria ever develop a functioning democracy?</a:t>
            </a:r>
          </a:p>
        </p:txBody>
      </p:sp>
    </p:spTree>
    <p:extLst>
      <p:ext uri="{BB962C8B-B14F-4D97-AF65-F5344CB8AC3E}">
        <p14:creationId xmlns:p14="http://schemas.microsoft.com/office/powerpoint/2010/main" val="35270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Colonial Rule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 was a British colony from the mid 18th century until 1960.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British practiced indirect rule as elsewhere, devolving power to local tribal leaders.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Hence Nigeria remained loosely integrated. The Muslim North and Christian South were not integrated until 1914.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Under British rule, the Christian South grew and developed while the Muslim north remained economically weaker, creating tensions that still exist today.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Britain further weakened national unity by establishing a federated state in 1939 along ethnic lines. </a:t>
            </a:r>
          </a:p>
        </p:txBody>
      </p:sp>
    </p:spTree>
    <p:extLst>
      <p:ext uri="{BB962C8B-B14F-4D97-AF65-F5344CB8AC3E}">
        <p14:creationId xmlns:p14="http://schemas.microsoft.com/office/powerpoint/2010/main" val="41237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772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Federalism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After 1939, there were three states with separate administrative capitals – a western Yoruba state, an Eastern Igbo state, and a Northern Hausa-fulani state.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led to the formation of regionally based ethnic parties who competed among each other rather than parties of national unity.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 the 1950s, Nigerian politics became more balkanized along ethnic lines with other minority ethnic parties demanding self-governance.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led to the division of Nigeria from three states in the 1960s to over 36 states today.</a:t>
            </a:r>
          </a:p>
        </p:txBody>
      </p:sp>
    </p:spTree>
    <p:extLst>
      <p:ext uri="{BB962C8B-B14F-4D97-AF65-F5344CB8AC3E}">
        <p14:creationId xmlns:p14="http://schemas.microsoft.com/office/powerpoint/2010/main" val="40538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7467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The First Republic1960-1966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Nigeria’s first start at democracy after independence led to the creation of two broad political groups.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center right Nigerian People’s Congress (NPC) was the party of the Muslim Yoruba and Hausa-fulani.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center left National Conference of Nigerian Citizens (NCNC) was the party of the Christian Igbo.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Nigeria’s first elections produced led to an Igbo presidency under US educated Nnamdi Azikiwe and a Housa-Fulani prime minister.</a:t>
            </a:r>
          </a:p>
        </p:txBody>
      </p:sp>
    </p:spTree>
    <p:extLst>
      <p:ext uri="{BB962C8B-B14F-4D97-AF65-F5344CB8AC3E}">
        <p14:creationId xmlns:p14="http://schemas.microsoft.com/office/powerpoint/2010/main" val="30123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476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0" y="5486400"/>
            <a:ext cx="3276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Nnamdi Azikiwe “zik”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Pres. 1963-1966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0" y="4572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First Republic1960-1966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4267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Corruption became endemic and support for President Azikiwe quickly eroded.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Yoruba in particular felt marginalized by the Azikiwe regime.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Struggles between Igbos and Hausa-fulanis also sparked violence.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After the 1964 elections, the north gained the upper hand. </a:t>
            </a:r>
          </a:p>
        </p:txBody>
      </p:sp>
    </p:spTree>
    <p:extLst>
      <p:ext uri="{BB962C8B-B14F-4D97-AF65-F5344CB8AC3E}">
        <p14:creationId xmlns:p14="http://schemas.microsoft.com/office/powerpoint/2010/main" val="21185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2264</Words>
  <Application>Microsoft Office PowerPoint</Application>
  <PresentationFormat>On-screen Show (4:3)</PresentationFormat>
  <Paragraphs>250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 Point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HPU</dc:creator>
  <cp:lastModifiedBy>HPU</cp:lastModifiedBy>
  <cp:revision>8</cp:revision>
  <dcterms:created xsi:type="dcterms:W3CDTF">2012-11-14T17:19:27Z</dcterms:created>
  <dcterms:modified xsi:type="dcterms:W3CDTF">2012-11-27T14:32:08Z</dcterms:modified>
</cp:coreProperties>
</file>