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sldIdLst>
    <p:sldId id="263" r:id="rId5"/>
    <p:sldId id="256" r:id="rId6"/>
    <p:sldId id="258" r:id="rId7"/>
    <p:sldId id="259" r:id="rId8"/>
    <p:sldId id="260" r:id="rId9"/>
    <p:sldId id="262" r:id="rId10"/>
    <p:sldId id="264" r:id="rId11"/>
    <p:sldId id="280" r:id="rId12"/>
    <p:sldId id="267" r:id="rId13"/>
    <p:sldId id="286" r:id="rId14"/>
    <p:sldId id="289" r:id="rId15"/>
    <p:sldId id="287" r:id="rId16"/>
    <p:sldId id="281" r:id="rId17"/>
    <p:sldId id="288" r:id="rId18"/>
    <p:sldId id="284" r:id="rId19"/>
    <p:sldId id="282" r:id="rId20"/>
    <p:sldId id="28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EF28B-4618-4DEC-BF9B-10B08FCB3237}" v="1" dt="2024-01-10T13:25:37.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57" d="100"/>
          <a:sy n="57" d="100"/>
        </p:scale>
        <p:origin x="91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1/8/2025</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45D849-3B32-45F6-A0FE-0904B27DF819}" type="datetimeFigureOut">
              <a:rPr lang="en-US"/>
              <a:pPr>
                <a:defRPr/>
              </a:pPr>
              <a:t>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2A7444-BC23-41AD-99E7-9B4B825914CB}" type="slidenum">
              <a:rPr lang="en-US" altLang="en-US"/>
              <a:pPr>
                <a:defRPr/>
              </a:pPr>
              <a:t>‹#›</a:t>
            </a:fld>
            <a:endParaRPr lang="en-US" altLang="en-US"/>
          </a:p>
        </p:txBody>
      </p:sp>
    </p:spTree>
    <p:extLst>
      <p:ext uri="{BB962C8B-B14F-4D97-AF65-F5344CB8AC3E}">
        <p14:creationId xmlns:p14="http://schemas.microsoft.com/office/powerpoint/2010/main" val="415730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1/8/2025</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pewresearch.org/fact-tank/2018/08/23/republicans-and-democrats-agree-they-cant-agree-on-basic-fac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pewresearch.org/quiz/news-statements-quiz/" TargetMode="External"/><Relationship Id="rId2" Type="http://schemas.openxmlformats.org/officeDocument/2006/relationships/hyperlink" Target="https://www.pewresearch.org/politics/quiz/what-do-you-know-about-the-u-s-government/" TargetMode="External"/><Relationship Id="rId1" Type="http://schemas.openxmlformats.org/officeDocument/2006/relationships/slideLayout" Target="../slideLayouts/slideLayout12.xml"/><Relationship Id="rId5" Type="http://schemas.openxmlformats.org/officeDocument/2006/relationships/hyperlink" Target="https://www.politifact.com/personalities/joe-biden/" TargetMode="External"/><Relationship Id="rId4" Type="http://schemas.openxmlformats.org/officeDocument/2006/relationships/hyperlink" Target="https://www.politifact.com/personalities/donald-trum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85800"/>
          </a:xfrm>
        </p:spPr>
        <p:txBody>
          <a:bodyPr>
            <a:normAutofit/>
          </a:bodyPr>
          <a:lstStyle/>
          <a:p>
            <a:r>
              <a:rPr lang="en-US" sz="3200" b="1" dirty="0"/>
              <a:t>Highlights from the syllabus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94360" y="1264920"/>
            <a:ext cx="9262872" cy="4915217"/>
          </a:xfrm>
        </p:spPr>
        <p:txBody>
          <a:bodyPr>
            <a:normAutofit fontScale="70000" lnSpcReduction="20000"/>
          </a:bodyPr>
          <a:lstStyle/>
          <a:p>
            <a:pPr>
              <a:lnSpc>
                <a:spcPct val="90000"/>
              </a:lnSpc>
              <a:defRPr/>
            </a:pPr>
            <a:r>
              <a:rPr lang="en-US" sz="3200" b="1" dirty="0"/>
              <a:t>Unit 1, 2, 3 tests (45%)</a:t>
            </a:r>
          </a:p>
          <a:p>
            <a:pPr>
              <a:lnSpc>
                <a:spcPct val="90000"/>
              </a:lnSpc>
              <a:defRPr/>
            </a:pPr>
            <a:r>
              <a:rPr lang="en-US" sz="3200" b="1" dirty="0"/>
              <a:t>Unit 1 &amp; 2 papers (20%); Self-Assessment paper (10%)</a:t>
            </a:r>
          </a:p>
          <a:p>
            <a:pPr>
              <a:lnSpc>
                <a:spcPct val="90000"/>
              </a:lnSpc>
              <a:defRPr/>
            </a:pPr>
            <a:r>
              <a:rPr lang="en-US" sz="3200" b="1" dirty="0"/>
              <a:t>Final Exam: Final test (long essay) (10%)</a:t>
            </a:r>
          </a:p>
          <a:p>
            <a:pPr>
              <a:lnSpc>
                <a:spcPct val="90000"/>
              </a:lnSpc>
              <a:defRPr/>
            </a:pPr>
            <a:r>
              <a:rPr lang="en-US" sz="3200" b="1" dirty="0"/>
              <a:t>Professionalism and engagement (15%)</a:t>
            </a:r>
          </a:p>
          <a:p>
            <a:pPr>
              <a:lnSpc>
                <a:spcPct val="90000"/>
              </a:lnSpc>
              <a:defRPr/>
            </a:pPr>
            <a:r>
              <a:rPr lang="en-US" sz="3200" b="1" dirty="0"/>
              <a:t>Attendance: 5 misses = withdrawal (work with me here)</a:t>
            </a:r>
          </a:p>
          <a:p>
            <a:pPr>
              <a:lnSpc>
                <a:spcPct val="90000"/>
              </a:lnSpc>
              <a:defRPr/>
            </a:pPr>
            <a:r>
              <a:rPr lang="en-US" sz="3200" b="1" dirty="0"/>
              <a:t>Absences and access to lectures online—usually not an option</a:t>
            </a:r>
          </a:p>
          <a:p>
            <a:pPr>
              <a:lnSpc>
                <a:spcPct val="90000"/>
              </a:lnSpc>
              <a:defRPr/>
            </a:pPr>
            <a:r>
              <a:rPr lang="en-US" sz="3200" b="1" dirty="0"/>
              <a:t>Leaving early for breaks and the end of the term = 0 on any assignments (but I try to plan to accommodate)</a:t>
            </a:r>
          </a:p>
          <a:p>
            <a:pPr>
              <a:lnSpc>
                <a:spcPct val="90000"/>
              </a:lnSpc>
              <a:defRPr/>
            </a:pPr>
            <a:r>
              <a:rPr lang="en-US" sz="3200" b="1" dirty="0"/>
              <a:t>Read carefully the syllabus sections on the Honor Code, distributing class materials/lectures anywhere, &amp; especially about the use electronic devices</a:t>
            </a:r>
          </a:p>
          <a:p>
            <a:pPr marL="0" indent="0">
              <a:buNone/>
            </a:pPr>
            <a:endParaRPr lang="en-US" altLang="en-US" sz="3400" b="1" dirty="0">
              <a:latin typeface="Times New Roman" panose="02020603050405020304" pitchFamily="18" charset="0"/>
            </a:endParaRPr>
          </a:p>
          <a:p>
            <a:pPr marL="0" indent="0">
              <a:lnSpc>
                <a:spcPct val="90000"/>
              </a:lnSpc>
              <a:buNone/>
              <a:defRPr/>
            </a:pPr>
            <a:endParaRPr lang="en-US" sz="3200" b="1" dirty="0"/>
          </a:p>
        </p:txBody>
      </p:sp>
    </p:spTree>
    <p:extLst>
      <p:ext uri="{BB962C8B-B14F-4D97-AF65-F5344CB8AC3E}">
        <p14:creationId xmlns:p14="http://schemas.microsoft.com/office/powerpoint/2010/main" val="194169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18310A0-C23E-4937-AA0F-24DCBE550E0C}"/>
              </a:ext>
            </a:extLst>
          </p:cNvPr>
          <p:cNvSpPr>
            <a:spLocks noGrp="1"/>
          </p:cNvSpPr>
          <p:nvPr>
            <p:ph type="title"/>
          </p:nvPr>
        </p:nvSpPr>
        <p:spPr/>
        <p:txBody>
          <a:bodyPr/>
          <a:lstStyle/>
          <a:p>
            <a:endParaRPr lang="en-US" altLang="en-US"/>
          </a:p>
        </p:txBody>
      </p:sp>
      <p:sp>
        <p:nvSpPr>
          <p:cNvPr id="7171" name="Text Placeholder 2">
            <a:extLst>
              <a:ext uri="{FF2B5EF4-FFF2-40B4-BE49-F238E27FC236}">
                <a16:creationId xmlns:a16="http://schemas.microsoft.com/office/drawing/2014/main" id="{3CCB3DC5-5F60-4351-98CB-AA7893FADC28}"/>
              </a:ext>
            </a:extLst>
          </p:cNvPr>
          <p:cNvSpPr>
            <a:spLocks noGrp="1"/>
          </p:cNvSpPr>
          <p:nvPr>
            <p:ph type="body" idx="1"/>
          </p:nvPr>
        </p:nvSpPr>
        <p:spPr>
          <a:xfrm>
            <a:off x="1981200" y="1600200"/>
            <a:ext cx="8229600" cy="5257800"/>
          </a:xfrm>
        </p:spPr>
        <p:txBody>
          <a:bodyPr>
            <a:normAutofit fontScale="92500" lnSpcReduction="10000"/>
          </a:bodyPr>
          <a:lstStyle/>
          <a:p>
            <a:endParaRPr lang="en-US" altLang="en-US" dirty="0"/>
          </a:p>
          <a:p>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endParaRPr lang="en-US" altLang="en-US" dirty="0"/>
          </a:p>
          <a:p>
            <a:endParaRPr lang="en-US" altLang="en-US" dirty="0"/>
          </a:p>
          <a:p>
            <a:endParaRPr lang="en-US" altLang="en-US" dirty="0"/>
          </a:p>
          <a:p>
            <a:endParaRPr lang="en-US" altLang="en-US" dirty="0"/>
          </a:p>
          <a:p>
            <a:endParaRPr lang="en-US" altLang="en-US" dirty="0"/>
          </a:p>
          <a:p>
            <a:endParaRPr lang="en-US" altLang="en-US" dirty="0"/>
          </a:p>
          <a:p>
            <a:br>
              <a:rPr lang="en-US" altLang="en-US" dirty="0"/>
            </a:br>
            <a:r>
              <a:rPr lang="en-US" altLang="en-US" dirty="0"/>
              <a:t>https://www.americanprogress.org/article/tax-cuts-are-primarily-responsible-for-the-increasing-debt-ratio/</a:t>
            </a:r>
          </a:p>
        </p:txBody>
      </p:sp>
      <p:pic>
        <p:nvPicPr>
          <p:cNvPr id="3" name="Picture 2">
            <a:extLst>
              <a:ext uri="{FF2B5EF4-FFF2-40B4-BE49-F238E27FC236}">
                <a16:creationId xmlns:a16="http://schemas.microsoft.com/office/drawing/2014/main" id="{5D0EB02C-0852-8AA9-3E10-255915922BEB}"/>
              </a:ext>
            </a:extLst>
          </p:cNvPr>
          <p:cNvPicPr>
            <a:picLocks noChangeAspect="1"/>
          </p:cNvPicPr>
          <p:nvPr/>
        </p:nvPicPr>
        <p:blipFill>
          <a:blip r:embed="rId2"/>
          <a:stretch>
            <a:fillRect/>
          </a:stretch>
        </p:blipFill>
        <p:spPr>
          <a:xfrm>
            <a:off x="2205764" y="0"/>
            <a:ext cx="7000229" cy="62266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2BC9-47AE-51A2-9D9B-C53A600F9C1F}"/>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C435592E-4B9F-FDD3-D259-F927CE3CA587}"/>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9A645AE2-F7F1-430E-1C69-393A41B4833B}"/>
              </a:ext>
            </a:extLst>
          </p:cNvPr>
          <p:cNvPicPr>
            <a:picLocks noChangeAspect="1"/>
          </p:cNvPicPr>
          <p:nvPr/>
        </p:nvPicPr>
        <p:blipFill>
          <a:blip r:embed="rId2"/>
          <a:stretch>
            <a:fillRect/>
          </a:stretch>
        </p:blipFill>
        <p:spPr>
          <a:xfrm>
            <a:off x="1147762" y="295275"/>
            <a:ext cx="9896475" cy="6267450"/>
          </a:xfrm>
          <a:prstGeom prst="rect">
            <a:avLst/>
          </a:prstGeom>
        </p:spPr>
      </p:pic>
    </p:spTree>
    <p:extLst>
      <p:ext uri="{BB962C8B-B14F-4D97-AF65-F5344CB8AC3E}">
        <p14:creationId xmlns:p14="http://schemas.microsoft.com/office/powerpoint/2010/main" val="260254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6391" y="365760"/>
            <a:ext cx="8443602" cy="624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177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7AE24EA-C10D-43D3-95AA-253022AEFEEA}"/>
              </a:ext>
            </a:extLst>
          </p:cNvPr>
          <p:cNvSpPr>
            <a:spLocks noGrp="1"/>
          </p:cNvSpPr>
          <p:nvPr>
            <p:ph type="title"/>
          </p:nvPr>
        </p:nvSpPr>
        <p:spPr/>
        <p:txBody>
          <a:bodyPr/>
          <a:lstStyle/>
          <a:p>
            <a:endParaRPr lang="en-US" altLang="en-US"/>
          </a:p>
        </p:txBody>
      </p:sp>
      <p:sp>
        <p:nvSpPr>
          <p:cNvPr id="10243" name="Text Placeholder 2">
            <a:extLst>
              <a:ext uri="{FF2B5EF4-FFF2-40B4-BE49-F238E27FC236}">
                <a16:creationId xmlns:a16="http://schemas.microsoft.com/office/drawing/2014/main" id="{38AD5119-9092-4F2B-BE4F-B1E49BB1DA43}"/>
              </a:ext>
            </a:extLst>
          </p:cNvPr>
          <p:cNvSpPr>
            <a:spLocks noGrp="1"/>
          </p:cNvSpPr>
          <p:nvPr>
            <p:ph type="body" idx="1"/>
          </p:nvPr>
        </p:nvSpPr>
        <p:spPr/>
        <p:txBody>
          <a:bodyPr/>
          <a:lstStyle/>
          <a:p>
            <a:endParaRPr lang="en-US" altLang="en-US"/>
          </a:p>
        </p:txBody>
      </p:sp>
      <p:pic>
        <p:nvPicPr>
          <p:cNvPr id="3" name="Picture 2">
            <a:extLst>
              <a:ext uri="{FF2B5EF4-FFF2-40B4-BE49-F238E27FC236}">
                <a16:creationId xmlns:a16="http://schemas.microsoft.com/office/drawing/2014/main" id="{0EBD5681-04F7-B63A-05E3-0A8179A94E33}"/>
              </a:ext>
            </a:extLst>
          </p:cNvPr>
          <p:cNvPicPr>
            <a:picLocks noChangeAspect="1"/>
          </p:cNvPicPr>
          <p:nvPr/>
        </p:nvPicPr>
        <p:blipFill>
          <a:blip r:embed="rId2"/>
          <a:stretch>
            <a:fillRect/>
          </a:stretch>
        </p:blipFill>
        <p:spPr>
          <a:xfrm>
            <a:off x="1804310" y="247434"/>
            <a:ext cx="7011886" cy="63631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336F0-66E6-C362-070F-F1964D94F94C}"/>
              </a:ext>
            </a:extLst>
          </p:cNvPr>
          <p:cNvSpPr>
            <a:spLocks noGrp="1"/>
          </p:cNvSpPr>
          <p:nvPr>
            <p:ph type="title"/>
          </p:nvPr>
        </p:nvSpPr>
        <p:spPr>
          <a:xfrm>
            <a:off x="1261872" y="207956"/>
            <a:ext cx="9692640" cy="717068"/>
          </a:xfrm>
        </p:spPr>
        <p:txBody>
          <a:bodyPr>
            <a:normAutofit/>
          </a:bodyPr>
          <a:lstStyle/>
          <a:p>
            <a:endParaRPr lang="en-US" dirty="0"/>
          </a:p>
        </p:txBody>
      </p:sp>
      <p:sp>
        <p:nvSpPr>
          <p:cNvPr id="3" name="Text Placeholder 2">
            <a:extLst>
              <a:ext uri="{FF2B5EF4-FFF2-40B4-BE49-F238E27FC236}">
                <a16:creationId xmlns:a16="http://schemas.microsoft.com/office/drawing/2014/main" id="{2A3D4795-1170-AF5E-D1C6-D9B065A7C7E8}"/>
              </a:ext>
            </a:extLst>
          </p:cNvPr>
          <p:cNvSpPr>
            <a:spLocks noGrp="1"/>
          </p:cNvSpPr>
          <p:nvPr>
            <p:ph type="body" idx="1"/>
          </p:nvPr>
        </p:nvSpPr>
        <p:spPr/>
        <p:txBody>
          <a:bodyPr/>
          <a:lstStyle/>
          <a:p>
            <a:endParaRPr lang="en-US" dirty="0"/>
          </a:p>
        </p:txBody>
      </p:sp>
      <p:pic>
        <p:nvPicPr>
          <p:cNvPr id="8" name="Picture 7">
            <a:extLst>
              <a:ext uri="{FF2B5EF4-FFF2-40B4-BE49-F238E27FC236}">
                <a16:creationId xmlns:a16="http://schemas.microsoft.com/office/drawing/2014/main" id="{4881EC21-5796-226A-8196-B5800CF06A93}"/>
              </a:ext>
            </a:extLst>
          </p:cNvPr>
          <p:cNvPicPr>
            <a:picLocks noChangeAspect="1"/>
          </p:cNvPicPr>
          <p:nvPr/>
        </p:nvPicPr>
        <p:blipFill>
          <a:blip r:embed="rId2"/>
          <a:stretch>
            <a:fillRect/>
          </a:stretch>
        </p:blipFill>
        <p:spPr>
          <a:xfrm>
            <a:off x="2116749" y="207956"/>
            <a:ext cx="6885606" cy="6475981"/>
          </a:xfrm>
          <a:prstGeom prst="rect">
            <a:avLst/>
          </a:prstGeom>
        </p:spPr>
      </p:pic>
    </p:spTree>
    <p:extLst>
      <p:ext uri="{BB962C8B-B14F-4D97-AF65-F5344CB8AC3E}">
        <p14:creationId xmlns:p14="http://schemas.microsoft.com/office/powerpoint/2010/main" val="295357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7D4536D-8C66-4713-BAF8-A3A5612B2ECA}"/>
              </a:ext>
            </a:extLst>
          </p:cNvPr>
          <p:cNvSpPr>
            <a:spLocks noGrp="1"/>
          </p:cNvSpPr>
          <p:nvPr>
            <p:ph type="title"/>
          </p:nvPr>
        </p:nvSpPr>
        <p:spPr/>
        <p:txBody>
          <a:bodyPr/>
          <a:lstStyle/>
          <a:p>
            <a:endParaRPr lang="en-US" altLang="en-US"/>
          </a:p>
        </p:txBody>
      </p:sp>
      <p:sp>
        <p:nvSpPr>
          <p:cNvPr id="9219" name="Text Placeholder 2">
            <a:extLst>
              <a:ext uri="{FF2B5EF4-FFF2-40B4-BE49-F238E27FC236}">
                <a16:creationId xmlns:a16="http://schemas.microsoft.com/office/drawing/2014/main" id="{50A2DA38-E298-4B7A-8347-7E1E95D0F1A9}"/>
              </a:ext>
            </a:extLst>
          </p:cNvPr>
          <p:cNvSpPr>
            <a:spLocks noGrp="1"/>
          </p:cNvSpPr>
          <p:nvPr>
            <p:ph type="body" idx="1"/>
          </p:nvPr>
        </p:nvSpPr>
        <p:spPr>
          <a:xfrm>
            <a:off x="2130425" y="4876801"/>
            <a:ext cx="8229600" cy="4525963"/>
          </a:xfrm>
        </p:spPr>
        <p:txBody>
          <a:bodyPr/>
          <a:lstStyle/>
          <a:p>
            <a:endParaRPr lang="en-US" altLang="en-US"/>
          </a:p>
        </p:txBody>
      </p:sp>
      <p:pic>
        <p:nvPicPr>
          <p:cNvPr id="3" name="Picture 2">
            <a:extLst>
              <a:ext uri="{FF2B5EF4-FFF2-40B4-BE49-F238E27FC236}">
                <a16:creationId xmlns:a16="http://schemas.microsoft.com/office/drawing/2014/main" id="{DF70DF17-4BEB-8D93-3DA3-79C55909899D}"/>
              </a:ext>
            </a:extLst>
          </p:cNvPr>
          <p:cNvPicPr>
            <a:picLocks noChangeAspect="1"/>
          </p:cNvPicPr>
          <p:nvPr/>
        </p:nvPicPr>
        <p:blipFill>
          <a:blip r:embed="rId2"/>
          <a:stretch>
            <a:fillRect/>
          </a:stretch>
        </p:blipFill>
        <p:spPr>
          <a:xfrm>
            <a:off x="1662112" y="180975"/>
            <a:ext cx="8867775" cy="64960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28AC470-B2C1-41E8-B2A3-DAF26FEC989C}"/>
              </a:ext>
            </a:extLst>
          </p:cNvPr>
          <p:cNvSpPr>
            <a:spLocks noGrp="1"/>
          </p:cNvSpPr>
          <p:nvPr>
            <p:ph type="title"/>
          </p:nvPr>
        </p:nvSpPr>
        <p:spPr>
          <a:xfrm>
            <a:off x="1261871" y="365760"/>
            <a:ext cx="9722803" cy="875666"/>
          </a:xfrm>
        </p:spPr>
        <p:txBody>
          <a:bodyPr/>
          <a:lstStyle/>
          <a:p>
            <a:r>
              <a:rPr lang="en-US" altLang="en-US" sz="2400" b="1" dirty="0"/>
              <a:t>Does globalization hit all AIDs the same, making growing inequality unavoidable? US</a:t>
            </a:r>
          </a:p>
        </p:txBody>
      </p:sp>
      <p:sp>
        <p:nvSpPr>
          <p:cNvPr id="11267" name="Text Placeholder 2">
            <a:extLst>
              <a:ext uri="{FF2B5EF4-FFF2-40B4-BE49-F238E27FC236}">
                <a16:creationId xmlns:a16="http://schemas.microsoft.com/office/drawing/2014/main" id="{F629AA37-390E-48C5-8FB3-65F2F96D856C}"/>
              </a:ext>
            </a:extLst>
          </p:cNvPr>
          <p:cNvSpPr>
            <a:spLocks noGrp="1"/>
          </p:cNvSpPr>
          <p:nvPr>
            <p:ph type="body" idx="1"/>
          </p:nvPr>
        </p:nvSpPr>
        <p:spPr/>
        <p:txBody>
          <a:bodyPr/>
          <a:lstStyle/>
          <a:p>
            <a:endParaRPr lang="en-US" altLang="en-US"/>
          </a:p>
        </p:txBody>
      </p:sp>
      <p:pic>
        <p:nvPicPr>
          <p:cNvPr id="11268" name="Picture 2">
            <a:extLst>
              <a:ext uri="{FF2B5EF4-FFF2-40B4-BE49-F238E27FC236}">
                <a16:creationId xmlns:a16="http://schemas.microsoft.com/office/drawing/2014/main" id="{EB070FAB-B07E-46B9-AB8A-EDFEADCE6E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41426"/>
            <a:ext cx="63246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71FD44E-6FA0-48E7-BE58-CD095328B0F7}"/>
              </a:ext>
            </a:extLst>
          </p:cNvPr>
          <p:cNvSpPr>
            <a:spLocks noGrp="1"/>
          </p:cNvSpPr>
          <p:nvPr>
            <p:ph type="title"/>
          </p:nvPr>
        </p:nvSpPr>
        <p:spPr/>
        <p:txBody>
          <a:bodyPr>
            <a:normAutofit/>
          </a:bodyPr>
          <a:lstStyle/>
          <a:p>
            <a:r>
              <a:rPr lang="en-US" altLang="en-US" sz="2800" dirty="0"/>
              <a:t>And then W. Europe</a:t>
            </a:r>
          </a:p>
        </p:txBody>
      </p:sp>
      <p:sp>
        <p:nvSpPr>
          <p:cNvPr id="12291" name="Text Placeholder 2">
            <a:extLst>
              <a:ext uri="{FF2B5EF4-FFF2-40B4-BE49-F238E27FC236}">
                <a16:creationId xmlns:a16="http://schemas.microsoft.com/office/drawing/2014/main" id="{9D3E0601-6AB8-439C-A7FA-1D35BA31152F}"/>
              </a:ext>
            </a:extLst>
          </p:cNvPr>
          <p:cNvSpPr>
            <a:spLocks noGrp="1"/>
          </p:cNvSpPr>
          <p:nvPr>
            <p:ph type="body" idx="1"/>
          </p:nvPr>
        </p:nvSpPr>
        <p:spPr/>
        <p:txBody>
          <a:bodyPr/>
          <a:lstStyle/>
          <a:p>
            <a:endParaRPr lang="en-US" altLang="en-US"/>
          </a:p>
        </p:txBody>
      </p:sp>
      <p:pic>
        <p:nvPicPr>
          <p:cNvPr id="12292" name="Picture 1">
            <a:extLst>
              <a:ext uri="{FF2B5EF4-FFF2-40B4-BE49-F238E27FC236}">
                <a16:creationId xmlns:a16="http://schemas.microsoft.com/office/drawing/2014/main" id="{68A11FA9-02C4-4363-9766-9725227E29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1747838"/>
            <a:ext cx="8272462"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u="sng" dirty="0"/>
              <a:t>What</a:t>
            </a:r>
            <a:r>
              <a:rPr lang="en-US" b="1" dirty="0"/>
              <a:t> is the study of political science about?  </a:t>
            </a:r>
            <a:r>
              <a:rPr lang="en-US" b="1" u="sng" dirty="0"/>
              <a:t>How</a:t>
            </a:r>
            <a:r>
              <a:rPr lang="en-US" b="1" dirty="0"/>
              <a:t> do we study political science?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508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85800"/>
          </a:xfrm>
        </p:spPr>
        <p:txBody>
          <a:bodyPr>
            <a:normAutofit/>
          </a:bodyPr>
          <a:lstStyle/>
          <a:p>
            <a:r>
              <a:rPr lang="en-US" altLang="en-US" sz="3200" b="1" dirty="0">
                <a:latin typeface="Times New Roman" panose="02020603050405020304" pitchFamily="18" charset="0"/>
                <a:cs typeface="Times New Roman" panose="02020603050405020304" pitchFamily="18" charset="0"/>
              </a:rPr>
              <a:t>POLITICS IS?: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94360" y="1264920"/>
            <a:ext cx="9262872" cy="4915217"/>
          </a:xfrm>
        </p:spPr>
        <p:txBody>
          <a:bodyPr>
            <a:normAutofit fontScale="70000" lnSpcReduction="20000"/>
          </a:bodyPr>
          <a:lstStyle/>
          <a:p>
            <a:r>
              <a:rPr lang="en-US" altLang="en-US" sz="3400" b="1" dirty="0">
                <a:latin typeface="Times New Roman" panose="02020603050405020304" pitchFamily="18" charset="0"/>
              </a:rPr>
              <a:t>The pursuit of the “good society” (Aristotle)</a:t>
            </a:r>
          </a:p>
          <a:p>
            <a:r>
              <a:rPr lang="en-US" altLang="en-US" sz="3400" b="1" dirty="0">
                <a:latin typeface="Times New Roman" panose="02020603050405020304" pitchFamily="18" charset="0"/>
              </a:rPr>
              <a:t>The exercise of “</a:t>
            </a:r>
            <a:r>
              <a:rPr lang="en-US" altLang="en-US" sz="3400" b="1" u="sng" dirty="0">
                <a:latin typeface="Times New Roman" panose="02020603050405020304" pitchFamily="18" charset="0"/>
              </a:rPr>
              <a:t>power</a:t>
            </a:r>
            <a:r>
              <a:rPr lang="en-US" altLang="en-US" sz="3400" b="1" dirty="0">
                <a:latin typeface="Times New Roman" panose="02020603050405020304" pitchFamily="18" charset="0"/>
              </a:rPr>
              <a:t>” (Machiavelli)</a:t>
            </a:r>
          </a:p>
          <a:p>
            <a:r>
              <a:rPr lang="en-US" altLang="en-US" sz="3400" b="1" dirty="0">
                <a:latin typeface="Times New Roman" panose="02020603050405020304" pitchFamily="18" charset="0"/>
              </a:rPr>
              <a:t>The “processes” by which of things of value are “allocated” (Harold </a:t>
            </a:r>
            <a:r>
              <a:rPr lang="en-US" altLang="en-US" sz="3400" b="1" dirty="0" err="1">
                <a:latin typeface="Times New Roman" panose="02020603050405020304" pitchFamily="18" charset="0"/>
              </a:rPr>
              <a:t>Lasswell</a:t>
            </a:r>
            <a:r>
              <a:rPr lang="en-US" altLang="en-US" sz="3400" b="1" dirty="0">
                <a:latin typeface="Times New Roman" panose="02020603050405020304" pitchFamily="18" charset="0"/>
              </a:rPr>
              <a:t>)</a:t>
            </a:r>
          </a:p>
          <a:p>
            <a:r>
              <a:rPr lang="en-US" altLang="en-US" sz="3400" b="1" dirty="0">
                <a:latin typeface="Times New Roman" panose="02020603050405020304" pitchFamily="18" charset="0"/>
              </a:rPr>
              <a:t>A means of resolving personal “conflict” short of using force, and aggregating force for social ends (Thomas Hobbes, social contract theory)</a:t>
            </a:r>
          </a:p>
          <a:p>
            <a:r>
              <a:rPr lang="en-US" altLang="en-US" sz="3400" b="1" dirty="0">
                <a:latin typeface="Times New Roman" panose="02020603050405020304" pitchFamily="18" charset="0"/>
              </a:rPr>
              <a:t>The “competition” among individuals and groups (Robert Dahl’s “pluralism”)</a:t>
            </a:r>
          </a:p>
          <a:p>
            <a:r>
              <a:rPr lang="en-US" altLang="en-US" sz="3400" b="1" dirty="0">
                <a:latin typeface="Times New Roman" panose="02020603050405020304" pitchFamily="18" charset="0"/>
              </a:rPr>
              <a:t>The “struggle” between groups to define what “reality” is within the public sphere (post-modern theory) … </a:t>
            </a:r>
            <a:r>
              <a:rPr lang="en-US" altLang="en-US" sz="3600" b="1" dirty="0">
                <a:latin typeface="Times New Roman" panose="02020603050405020304" pitchFamily="18" charset="0"/>
              </a:rPr>
              <a:t>(</a:t>
            </a:r>
            <a:r>
              <a:rPr lang="en-US" altLang="en-US" sz="3600" b="1" dirty="0">
                <a:latin typeface="Times New Roman" panose="02020603050405020304" pitchFamily="18" charset="0"/>
                <a:hlinkClick r:id="rId2"/>
              </a:rPr>
              <a:t>http://www.pewresearch.org/fact-tank/2018/08/23/republicans-and-democrats-agree-they-cant-agree-on-basic-facts/</a:t>
            </a:r>
            <a:r>
              <a:rPr lang="en-US" altLang="en-US" sz="3600" b="1" dirty="0">
                <a:latin typeface="Times New Roman" panose="02020603050405020304" pitchFamily="18" charset="0"/>
              </a:rPr>
              <a:t>)</a:t>
            </a:r>
          </a:p>
          <a:p>
            <a:endParaRPr lang="en-US" altLang="en-US" sz="3400" b="1" dirty="0">
              <a:latin typeface="Times New Roman" panose="02020603050405020304" pitchFamily="18" charset="0"/>
            </a:endParaRPr>
          </a:p>
          <a:p>
            <a:pPr marL="0" indent="0">
              <a:lnSpc>
                <a:spcPct val="90000"/>
              </a:lnSpc>
              <a:buNone/>
              <a:defRPr/>
            </a:pPr>
            <a:endParaRPr lang="en-US" sz="3200" b="1" dirty="0"/>
          </a:p>
        </p:txBody>
      </p:sp>
    </p:spTree>
    <p:extLst>
      <p:ext uri="{BB962C8B-B14F-4D97-AF65-F5344CB8AC3E}">
        <p14:creationId xmlns:p14="http://schemas.microsoft.com/office/powerpoint/2010/main" val="238871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595532"/>
          </a:xfrm>
        </p:spPr>
        <p:txBody>
          <a:bodyPr>
            <a:normAutofit fontScale="90000"/>
          </a:bodyPr>
          <a:lstStyle/>
          <a:p>
            <a:r>
              <a:rPr lang="en-US" sz="3600" b="1" dirty="0">
                <a:latin typeface="Times New Roman"/>
              </a:rPr>
              <a:t>SO, A WORKING DEFINITION OF “POLITICS”</a:t>
            </a:r>
            <a:endParaRPr lang="en-US" sz="3600" dirty="0"/>
          </a:p>
        </p:txBody>
      </p:sp>
      <p:sp>
        <p:nvSpPr>
          <p:cNvPr id="3" name="Content Placeholder 2"/>
          <p:cNvSpPr>
            <a:spLocks noGrp="1"/>
          </p:cNvSpPr>
          <p:nvPr>
            <p:ph idx="1"/>
          </p:nvPr>
        </p:nvSpPr>
        <p:spPr>
          <a:xfrm>
            <a:off x="1261872" y="1289538"/>
            <a:ext cx="8595360" cy="4890599"/>
          </a:xfrm>
        </p:spPr>
        <p:txBody>
          <a:bodyPr>
            <a:normAutofit/>
          </a:bodyPr>
          <a:lstStyle/>
          <a:p>
            <a:r>
              <a:rPr lang="en-US" altLang="en-US" sz="3200" b="1" dirty="0">
                <a:latin typeface="Times New Roman" panose="02020603050405020304" pitchFamily="18" charset="0"/>
              </a:rPr>
              <a:t>Politics is the </a:t>
            </a:r>
            <a:r>
              <a:rPr lang="en-US" altLang="en-US" sz="3200" b="1" u="sng" dirty="0">
                <a:latin typeface="Times New Roman" panose="02020603050405020304" pitchFamily="18" charset="0"/>
              </a:rPr>
              <a:t>process</a:t>
            </a:r>
            <a:r>
              <a:rPr lang="en-US" altLang="en-US" sz="3200" b="1" dirty="0">
                <a:latin typeface="Times New Roman" panose="02020603050405020304" pitchFamily="18" charset="0"/>
              </a:rPr>
              <a:t>… whether it be conflictual or consensual…</a:t>
            </a:r>
          </a:p>
          <a:p>
            <a:r>
              <a:rPr lang="en-US" altLang="en-US" sz="3200" b="1" dirty="0">
                <a:latin typeface="Times New Roman" panose="02020603050405020304" pitchFamily="18" charset="0"/>
              </a:rPr>
              <a:t>through which </a:t>
            </a:r>
            <a:r>
              <a:rPr lang="en-US" altLang="en-US" sz="3200" b="1" u="sng" dirty="0">
                <a:latin typeface="Times New Roman" panose="02020603050405020304" pitchFamily="18" charset="0"/>
              </a:rPr>
              <a:t>power</a:t>
            </a:r>
            <a:r>
              <a:rPr lang="en-US" altLang="en-US" sz="3200" b="1" dirty="0">
                <a:latin typeface="Times New Roman" panose="02020603050405020304" pitchFamily="18" charset="0"/>
              </a:rPr>
              <a:t> is used</a:t>
            </a:r>
            <a:br>
              <a:rPr lang="en-US" altLang="en-US" sz="3200" b="1" dirty="0">
                <a:latin typeface="Times New Roman" panose="02020603050405020304" pitchFamily="18" charset="0"/>
              </a:rPr>
            </a:br>
            <a:r>
              <a:rPr lang="en-US" altLang="en-US" sz="3200" b="1" dirty="0">
                <a:latin typeface="Times New Roman" panose="02020603050405020304" pitchFamily="18" charset="0"/>
              </a:rPr>
              <a:t>	within </a:t>
            </a:r>
            <a:br>
              <a:rPr lang="en-US" altLang="en-US" sz="3200" b="1" dirty="0">
                <a:latin typeface="Times New Roman" panose="02020603050405020304" pitchFamily="18" charset="0"/>
              </a:rPr>
            </a:br>
            <a:r>
              <a:rPr lang="en-US" altLang="en-US" sz="3200" b="1" dirty="0">
                <a:latin typeface="Times New Roman" panose="02020603050405020304" pitchFamily="18" charset="0"/>
              </a:rPr>
              <a:t>	and/or by </a:t>
            </a:r>
            <a:br>
              <a:rPr lang="en-US" altLang="en-US" sz="3200" b="1" dirty="0">
                <a:latin typeface="Times New Roman" panose="02020603050405020304" pitchFamily="18" charset="0"/>
              </a:rPr>
            </a:br>
            <a:r>
              <a:rPr lang="en-US" altLang="en-US" sz="3200" b="1" dirty="0">
                <a:latin typeface="Times New Roman" panose="02020603050405020304" pitchFamily="18" charset="0"/>
              </a:rPr>
              <a:t>	and/or with impact on </a:t>
            </a:r>
            <a:br>
              <a:rPr lang="en-US" altLang="en-US" sz="3200" b="1" dirty="0">
                <a:latin typeface="Times New Roman" panose="02020603050405020304" pitchFamily="18" charset="0"/>
              </a:rPr>
            </a:br>
            <a:r>
              <a:rPr lang="en-US" altLang="en-US" sz="3200" b="1" dirty="0">
                <a:latin typeface="Times New Roman" panose="02020603050405020304" pitchFamily="18" charset="0"/>
              </a:rPr>
              <a:t>the </a:t>
            </a:r>
            <a:r>
              <a:rPr lang="en-US" altLang="en-US" sz="3200" b="1" u="sng" dirty="0">
                <a:latin typeface="Times New Roman" panose="02020603050405020304" pitchFamily="18" charset="0"/>
              </a:rPr>
              <a:t>public</a:t>
            </a:r>
            <a:r>
              <a:rPr lang="en-US" altLang="en-US" sz="3200" b="1" dirty="0">
                <a:latin typeface="Times New Roman" panose="02020603050405020304" pitchFamily="18" charset="0"/>
              </a:rPr>
              <a:t> sphere…</a:t>
            </a:r>
          </a:p>
          <a:p>
            <a:r>
              <a:rPr lang="en-US" altLang="en-US" sz="3200" b="1" dirty="0">
                <a:latin typeface="Times New Roman" panose="02020603050405020304" pitchFamily="18" charset="0"/>
              </a:rPr>
              <a:t>in the promotion of </a:t>
            </a:r>
            <a:r>
              <a:rPr lang="en-US" altLang="en-US" sz="3200" b="1" u="sng" dirty="0">
                <a:latin typeface="Times New Roman" panose="02020603050405020304" pitchFamily="18" charset="0"/>
              </a:rPr>
              <a:t>certain</a:t>
            </a:r>
            <a:r>
              <a:rPr lang="en-US" altLang="en-US" sz="3200" b="1" dirty="0">
                <a:latin typeface="Times New Roman" panose="02020603050405020304" pitchFamily="18" charset="0"/>
              </a:rPr>
              <a:t> </a:t>
            </a:r>
            <a:r>
              <a:rPr lang="en-US" altLang="en-US" sz="3200" b="1" u="sng" dirty="0">
                <a:latin typeface="Times New Roman" panose="02020603050405020304" pitchFamily="18" charset="0"/>
              </a:rPr>
              <a:t>values</a:t>
            </a:r>
            <a:r>
              <a:rPr lang="en-US" altLang="en-US" sz="3200" b="1" dirty="0">
                <a:latin typeface="Times New Roman" panose="02020603050405020304" pitchFamily="18" charset="0"/>
              </a:rPr>
              <a:t> , </a:t>
            </a:r>
            <a:r>
              <a:rPr lang="en-US" altLang="en-US" sz="3200" b="1" u="sng" dirty="0">
                <a:latin typeface="Times New Roman" panose="02020603050405020304" pitchFamily="18" charset="0"/>
              </a:rPr>
              <a:t>interests,</a:t>
            </a:r>
            <a:r>
              <a:rPr lang="en-US" altLang="en-US" sz="3200" b="1" dirty="0">
                <a:latin typeface="Times New Roman" panose="02020603050405020304" pitchFamily="18" charset="0"/>
              </a:rPr>
              <a:t> </a:t>
            </a:r>
          </a:p>
          <a:p>
            <a:r>
              <a:rPr lang="en-US" altLang="en-US" sz="3200" b="1" dirty="0">
                <a:latin typeface="Times New Roman" panose="02020603050405020304" pitchFamily="18" charset="0"/>
              </a:rPr>
              <a:t>or </a:t>
            </a:r>
            <a:r>
              <a:rPr lang="en-US" altLang="en-US" sz="3200" b="1" u="sng" dirty="0">
                <a:latin typeface="Times New Roman" panose="02020603050405020304" pitchFamily="18" charset="0"/>
              </a:rPr>
              <a:t>realities</a:t>
            </a:r>
            <a:endParaRPr lang="en-US" sz="3200" b="1" dirty="0"/>
          </a:p>
        </p:txBody>
      </p:sp>
    </p:spTree>
    <p:extLst>
      <p:ext uri="{BB962C8B-B14F-4D97-AF65-F5344CB8AC3E}">
        <p14:creationId xmlns:p14="http://schemas.microsoft.com/office/powerpoint/2010/main" val="164592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80097"/>
            <a:ext cx="10755729" cy="1047650"/>
          </a:xfrm>
        </p:spPr>
        <p:txBody>
          <a:bodyPr>
            <a:normAutofit fontScale="90000"/>
          </a:bodyPr>
          <a:lstStyle/>
          <a:p>
            <a:r>
              <a:rPr lang="en-US" sz="3600" b="1" dirty="0">
                <a:latin typeface="Times New Roman"/>
              </a:rPr>
              <a:t>HOW IS POLITICAL </a:t>
            </a:r>
            <a:r>
              <a:rPr lang="en-US" sz="3600" b="1" i="1" dirty="0">
                <a:latin typeface="Times New Roman"/>
              </a:rPr>
              <a:t>SCIENCE</a:t>
            </a:r>
            <a:r>
              <a:rPr lang="en-US" sz="3600" b="1" dirty="0">
                <a:latin typeface="Times New Roman"/>
              </a:rPr>
              <a:t> DIFFERENT THAN MAKING EVEN WELL-INFORMED POLITICAL ARGUMENTS?</a:t>
            </a:r>
            <a:endParaRPr lang="en-US" sz="3600" dirty="0"/>
          </a:p>
        </p:txBody>
      </p:sp>
      <p:sp>
        <p:nvSpPr>
          <p:cNvPr id="3" name="Content Placeholder 2"/>
          <p:cNvSpPr>
            <a:spLocks noGrp="1"/>
          </p:cNvSpPr>
          <p:nvPr>
            <p:ph idx="1"/>
          </p:nvPr>
        </p:nvSpPr>
        <p:spPr>
          <a:xfrm>
            <a:off x="657726" y="1427747"/>
            <a:ext cx="10010274" cy="4752390"/>
          </a:xfrm>
        </p:spPr>
        <p:txBody>
          <a:bodyPr>
            <a:normAutofit fontScale="77500" lnSpcReduction="20000"/>
          </a:bodyPr>
          <a:lstStyle/>
          <a:p>
            <a:r>
              <a:rPr lang="en-US" altLang="en-US" sz="3200" b="1" dirty="0">
                <a:latin typeface="Times New Roman" panose="02020603050405020304" pitchFamily="18" charset="0"/>
              </a:rPr>
              <a:t>Political science is a </a:t>
            </a:r>
            <a:r>
              <a:rPr lang="en-US" altLang="en-US" sz="3200" b="1" u="sng" dirty="0">
                <a:latin typeface="Times New Roman" panose="02020603050405020304" pitchFamily="18" charset="0"/>
              </a:rPr>
              <a:t>discipline</a:t>
            </a:r>
            <a:r>
              <a:rPr lang="en-US" altLang="en-US" sz="3200" b="1" dirty="0">
                <a:latin typeface="Times New Roman" panose="02020603050405020304" pitchFamily="18" charset="0"/>
              </a:rPr>
              <a:t> that is divided into specialized “</a:t>
            </a:r>
            <a:r>
              <a:rPr lang="en-US" altLang="en-US" sz="3200" b="1" u="sng" dirty="0">
                <a:latin typeface="Times New Roman" panose="02020603050405020304" pitchFamily="18" charset="0"/>
              </a:rPr>
              <a:t>fields</a:t>
            </a:r>
            <a:r>
              <a:rPr lang="en-US" altLang="en-US" sz="3200" b="1" dirty="0">
                <a:latin typeface="Times New Roman" panose="02020603050405020304" pitchFamily="18" charset="0"/>
              </a:rPr>
              <a:t>”: </a:t>
            </a:r>
            <a:br>
              <a:rPr lang="en-US" altLang="en-US" sz="3200" b="1" dirty="0">
                <a:latin typeface="Times New Roman" panose="02020603050405020304" pitchFamily="18" charset="0"/>
              </a:rPr>
            </a:br>
            <a:r>
              <a:rPr lang="en-US" altLang="en-US" sz="3200" b="1" dirty="0">
                <a:latin typeface="Times New Roman" panose="02020603050405020304" pitchFamily="18" charset="0"/>
              </a:rPr>
              <a:t>(1) American politics, (2) comparative politics</a:t>
            </a:r>
            <a:br>
              <a:rPr lang="en-US" altLang="en-US" sz="3200" b="1" dirty="0">
                <a:latin typeface="Times New Roman" panose="02020603050405020304" pitchFamily="18" charset="0"/>
              </a:rPr>
            </a:br>
            <a:r>
              <a:rPr lang="en-US" altLang="en-US" sz="3200" b="1" dirty="0">
                <a:latin typeface="Times New Roman" panose="02020603050405020304" pitchFamily="18" charset="0"/>
              </a:rPr>
              <a:t>(3) international relations, (4) public policy, and </a:t>
            </a:r>
            <a:br>
              <a:rPr lang="en-US" altLang="en-US" sz="3200" b="1" dirty="0">
                <a:latin typeface="Times New Roman" panose="02020603050405020304" pitchFamily="18" charset="0"/>
              </a:rPr>
            </a:br>
            <a:r>
              <a:rPr lang="en-US" altLang="en-US" sz="3200" b="1" dirty="0">
                <a:latin typeface="Times New Roman" panose="02020603050405020304" pitchFamily="18" charset="0"/>
              </a:rPr>
              <a:t>(5) political philosophy… </a:t>
            </a:r>
            <a:br>
              <a:rPr lang="en-US" altLang="en-US" sz="3200" b="1" dirty="0">
                <a:latin typeface="Times New Roman" panose="02020603050405020304" pitchFamily="18" charset="0"/>
              </a:rPr>
            </a:br>
            <a:r>
              <a:rPr lang="en-US" altLang="en-US" sz="3200" b="1" dirty="0">
                <a:latin typeface="Times New Roman" panose="02020603050405020304" pitchFamily="18" charset="0"/>
              </a:rPr>
              <a:t>And many, many </a:t>
            </a:r>
            <a:r>
              <a:rPr lang="en-US" altLang="en-US" sz="3200" b="1" u="sng" dirty="0">
                <a:latin typeface="Times New Roman" panose="02020603050405020304" pitchFamily="18" charset="0"/>
              </a:rPr>
              <a:t>subfields</a:t>
            </a:r>
            <a:r>
              <a:rPr lang="en-US" altLang="en-US" sz="3200" b="1" dirty="0">
                <a:latin typeface="Times New Roman" panose="02020603050405020304" pitchFamily="18" charset="0"/>
              </a:rPr>
              <a:t>. </a:t>
            </a:r>
          </a:p>
          <a:p>
            <a:r>
              <a:rPr lang="en-US" altLang="en-US" sz="3200" b="1" dirty="0">
                <a:latin typeface="Times New Roman" panose="02020603050405020304" pitchFamily="18" charset="0"/>
              </a:rPr>
              <a:t>What are the strengths and limitations of having “</a:t>
            </a:r>
            <a:r>
              <a:rPr lang="en-US" altLang="en-US" sz="3200" b="1" u="sng" dirty="0">
                <a:latin typeface="Times New Roman" panose="02020603050405020304" pitchFamily="18" charset="0"/>
              </a:rPr>
              <a:t>disciplines</a:t>
            </a:r>
            <a:r>
              <a:rPr lang="en-US" altLang="en-US" sz="3200" b="1" dirty="0">
                <a:latin typeface="Times New Roman" panose="02020603050405020304" pitchFamily="18" charset="0"/>
              </a:rPr>
              <a:t>”? (aka “academic silos”?)</a:t>
            </a:r>
          </a:p>
          <a:p>
            <a:r>
              <a:rPr lang="en-US" altLang="en-US" sz="3200" b="1" dirty="0">
                <a:latin typeface="Times New Roman" panose="02020603050405020304" pitchFamily="18" charset="0"/>
              </a:rPr>
              <a:t>What do political scientists mostly agree on, such that we can call ourselves a discipline? We agree on </a:t>
            </a:r>
            <a:r>
              <a:rPr lang="en-US" altLang="en-US" sz="3200" b="1" u="sng" dirty="0">
                <a:latin typeface="Times New Roman" panose="02020603050405020304" pitchFamily="18" charset="0"/>
              </a:rPr>
              <a:t>epistemology</a:t>
            </a:r>
            <a:r>
              <a:rPr lang="en-US" altLang="en-US" sz="3200" b="1" dirty="0">
                <a:latin typeface="Times New Roman" panose="02020603050405020304" pitchFamily="18" charset="0"/>
              </a:rPr>
              <a:t>: Specifically, we believe in the scientific method as the way of knowing how the world works so that we can use that knowledge for </a:t>
            </a:r>
            <a:r>
              <a:rPr lang="en-US" altLang="en-US" sz="3200" b="1" u="sng" dirty="0">
                <a:latin typeface="Times New Roman" panose="02020603050405020304" pitchFamily="18" charset="0"/>
              </a:rPr>
              <a:t>normative</a:t>
            </a:r>
            <a:r>
              <a:rPr lang="en-US" altLang="en-US" sz="3200" b="1" dirty="0">
                <a:latin typeface="Times New Roman" panose="02020603050405020304" pitchFamily="18" charset="0"/>
              </a:rPr>
              <a:t> ends: Most political science is mostly </a:t>
            </a:r>
            <a:r>
              <a:rPr lang="en-US" altLang="en-US" sz="3200" b="1" u="sng" dirty="0">
                <a:latin typeface="Times New Roman" panose="02020603050405020304" pitchFamily="18" charset="0"/>
              </a:rPr>
              <a:t>empirical</a:t>
            </a:r>
            <a:r>
              <a:rPr lang="en-US" altLang="en-US" sz="3200" b="1" dirty="0">
                <a:latin typeface="Times New Roman" panose="02020603050405020304" pitchFamily="18" charset="0"/>
              </a:rPr>
              <a:t> rather than normative. It mostly seeks to focus on </a:t>
            </a:r>
            <a:r>
              <a:rPr lang="en-US" altLang="en-US" sz="3200" b="1" u="sng" dirty="0">
                <a:latin typeface="Times New Roman" panose="02020603050405020304" pitchFamily="18" charset="0"/>
              </a:rPr>
              <a:t>causal</a:t>
            </a:r>
            <a:r>
              <a:rPr lang="en-US" altLang="en-US" sz="3200" b="1" dirty="0">
                <a:latin typeface="Times New Roman" panose="02020603050405020304" pitchFamily="18" charset="0"/>
              </a:rPr>
              <a:t> analysis (</a:t>
            </a:r>
            <a:r>
              <a:rPr lang="en-US" altLang="en-US" sz="3200" b="1" u="sng" dirty="0">
                <a:latin typeface="Times New Roman" panose="02020603050405020304" pitchFamily="18" charset="0"/>
              </a:rPr>
              <a:t>explanatory</a:t>
            </a:r>
            <a:r>
              <a:rPr lang="en-US" altLang="en-US" sz="3200" b="1" dirty="0">
                <a:latin typeface="Times New Roman" panose="02020603050405020304" pitchFamily="18" charset="0"/>
              </a:rPr>
              <a:t> and </a:t>
            </a:r>
            <a:r>
              <a:rPr lang="en-US" altLang="en-US" sz="3200" b="1" u="sng" dirty="0">
                <a:latin typeface="Times New Roman" panose="02020603050405020304" pitchFamily="18" charset="0"/>
              </a:rPr>
              <a:t>predictive</a:t>
            </a:r>
            <a:r>
              <a:rPr lang="en-US" altLang="en-US" sz="3200" b="1" dirty="0">
                <a:latin typeface="Times New Roman" panose="02020603050405020304" pitchFamily="18" charset="0"/>
              </a:rPr>
              <a:t>). And it typically relies on </a:t>
            </a:r>
            <a:r>
              <a:rPr lang="en-US" altLang="en-US" sz="3200" b="1" u="sng" dirty="0">
                <a:latin typeface="Times New Roman" panose="02020603050405020304" pitchFamily="18" charset="0"/>
              </a:rPr>
              <a:t>inference</a:t>
            </a:r>
            <a:r>
              <a:rPr lang="en-US" altLang="en-US" sz="3200" b="1" dirty="0">
                <a:latin typeface="Times New Roman" panose="02020603050405020304" pitchFamily="18" charset="0"/>
              </a:rPr>
              <a:t> from a small set of cases to </a:t>
            </a:r>
            <a:r>
              <a:rPr lang="en-US" altLang="en-US" sz="3200" b="1" u="sng" dirty="0">
                <a:latin typeface="Times New Roman" panose="02020603050405020304" pitchFamily="18" charset="0"/>
              </a:rPr>
              <a:t>generalize.</a:t>
            </a:r>
            <a:endParaRPr lang="en-US" altLang="en-US" sz="3200" b="1" dirty="0">
              <a:latin typeface="Times New Roman" panose="02020603050405020304" pitchFamily="18" charset="0"/>
            </a:endParaRPr>
          </a:p>
          <a:p>
            <a:pPr marL="0" indent="0">
              <a:lnSpc>
                <a:spcPct val="90000"/>
              </a:lnSpc>
              <a:buNone/>
              <a:defRPr/>
            </a:pPr>
            <a:endParaRPr lang="en-US" sz="3200" b="1" dirty="0"/>
          </a:p>
        </p:txBody>
      </p:sp>
    </p:spTree>
    <p:extLst>
      <p:ext uri="{BB962C8B-B14F-4D97-AF65-F5344CB8AC3E}">
        <p14:creationId xmlns:p14="http://schemas.microsoft.com/office/powerpoint/2010/main" val="316595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746760"/>
          </a:xfrm>
        </p:spPr>
        <p:txBody>
          <a:bodyPr rtlCol="0">
            <a:noAutofit/>
          </a:bodyPr>
          <a:lstStyle/>
          <a:p>
            <a:pPr>
              <a:defRPr/>
            </a:pPr>
            <a:r>
              <a:rPr lang="en-US" sz="3200" b="1" dirty="0">
                <a:latin typeface="Times New Roman"/>
              </a:rPr>
              <a:t>HOW DO WE STUDY POLITICS </a:t>
            </a:r>
            <a:r>
              <a:rPr lang="en-US" sz="3200" b="1" u="sng" dirty="0">
                <a:latin typeface="Times New Roman"/>
              </a:rPr>
              <a:t>SCIENTIFICALLY</a:t>
            </a:r>
            <a:r>
              <a:rPr lang="en-US" sz="3200" b="1" dirty="0">
                <a:latin typeface="Times New Roman"/>
              </a:rPr>
              <a:t>?</a:t>
            </a:r>
          </a:p>
        </p:txBody>
      </p:sp>
      <p:sp>
        <p:nvSpPr>
          <p:cNvPr id="3" name="Text Placeholder 2"/>
          <p:cNvSpPr>
            <a:spLocks noGrp="1"/>
          </p:cNvSpPr>
          <p:nvPr>
            <p:ph type="body" idx="1"/>
          </p:nvPr>
        </p:nvSpPr>
        <p:spPr>
          <a:xfrm>
            <a:off x="197708" y="1112520"/>
            <a:ext cx="10165492" cy="5745480"/>
          </a:xfrm>
        </p:spPr>
        <p:txBody>
          <a:bodyPr>
            <a:normAutofit fontScale="92500" lnSpcReduction="10000"/>
          </a:bodyPr>
          <a:lstStyle/>
          <a:p>
            <a:r>
              <a:rPr lang="en-US" altLang="en-US" sz="2300" b="1" dirty="0">
                <a:latin typeface="Times New Roman" panose="02020603050405020304" pitchFamily="18" charset="0"/>
              </a:rPr>
              <a:t>Political science is fundamentally different than much of the informed public opinion that causes many people to be interested in politics. The key difference is that science requires you to test your arguments as rigorously as you can and to be open the idea that your theories and hypotheses may well be wrong. </a:t>
            </a:r>
          </a:p>
          <a:p>
            <a:r>
              <a:rPr lang="en-US" altLang="en-US" sz="2300" b="1" dirty="0">
                <a:latin typeface="Times New Roman" panose="02020603050405020304" pitchFamily="18" charset="0"/>
              </a:rPr>
              <a:t>Generally speaking, a “scientific” political science argument is </a:t>
            </a:r>
            <a:r>
              <a:rPr lang="en-US" altLang="en-US" sz="2300" b="1" u="sng" dirty="0">
                <a:latin typeface="Times New Roman" panose="02020603050405020304" pitchFamily="18" charset="0"/>
              </a:rPr>
              <a:t>objective,</a:t>
            </a:r>
            <a:r>
              <a:rPr lang="en-US" altLang="en-US" sz="2300" b="1" dirty="0">
                <a:latin typeface="Times New Roman" panose="02020603050405020304" pitchFamily="18" charset="0"/>
              </a:rPr>
              <a:t> </a:t>
            </a:r>
            <a:r>
              <a:rPr lang="en-US" altLang="en-US" sz="2300" b="1" u="sng" dirty="0">
                <a:latin typeface="Times New Roman" panose="02020603050405020304" pitchFamily="18" charset="0"/>
              </a:rPr>
              <a:t>empirical</a:t>
            </a:r>
            <a:r>
              <a:rPr lang="en-US" altLang="en-US" sz="2300" b="1" dirty="0">
                <a:latin typeface="Times New Roman" panose="02020603050405020304" pitchFamily="18" charset="0"/>
              </a:rPr>
              <a:t>, </a:t>
            </a:r>
            <a:r>
              <a:rPr lang="en-US" altLang="en-US" sz="2300" b="1" u="sng" dirty="0">
                <a:latin typeface="Times New Roman" panose="02020603050405020304" pitchFamily="18" charset="0"/>
              </a:rPr>
              <a:t>testable</a:t>
            </a:r>
            <a:r>
              <a:rPr lang="en-US" altLang="en-US" sz="2300" b="1" dirty="0">
                <a:latin typeface="Times New Roman" panose="02020603050405020304" pitchFamily="18" charset="0"/>
              </a:rPr>
              <a:t> </a:t>
            </a:r>
            <a:r>
              <a:rPr lang="en-US" altLang="en-US" sz="2300" b="1" u="sng" dirty="0">
                <a:latin typeface="Times New Roman" panose="02020603050405020304" pitchFamily="18" charset="0"/>
              </a:rPr>
              <a:t>falsifiable</a:t>
            </a:r>
            <a:r>
              <a:rPr lang="en-US" altLang="en-US" sz="2300" b="1" dirty="0">
                <a:latin typeface="Times New Roman" panose="02020603050405020304" pitchFamily="18" charset="0"/>
              </a:rPr>
              <a:t>, </a:t>
            </a:r>
            <a:r>
              <a:rPr lang="en-US" altLang="en-US" sz="2300" b="1" u="sng" dirty="0">
                <a:latin typeface="Times New Roman" panose="02020603050405020304" pitchFamily="18" charset="0"/>
              </a:rPr>
              <a:t>generalizable, replicable</a:t>
            </a:r>
            <a:r>
              <a:rPr lang="en-US" altLang="en-US" sz="2300" b="1" dirty="0">
                <a:latin typeface="Times New Roman" panose="02020603050405020304" pitchFamily="18" charset="0"/>
              </a:rPr>
              <a:t>, and hopefully </a:t>
            </a:r>
            <a:r>
              <a:rPr lang="en-US" altLang="en-US" sz="2300" b="1" u="sng" dirty="0">
                <a:latin typeface="Times New Roman" panose="02020603050405020304" pitchFamily="18" charset="0"/>
              </a:rPr>
              <a:t>cumulative</a:t>
            </a:r>
            <a:r>
              <a:rPr lang="en-US" altLang="en-US" sz="2300" b="1" dirty="0">
                <a:latin typeface="Times New Roman" panose="02020603050405020304" pitchFamily="18" charset="0"/>
              </a:rPr>
              <a:t>?</a:t>
            </a:r>
          </a:p>
          <a:p>
            <a:r>
              <a:rPr lang="en-US" altLang="en-US" sz="2300" b="1" dirty="0">
                <a:latin typeface="Times New Roman" panose="02020603050405020304" pitchFamily="18" charset="0"/>
              </a:rPr>
              <a:t>Why use </a:t>
            </a:r>
            <a:r>
              <a:rPr lang="en-US" altLang="en-US" sz="2300" b="1" u="sng" dirty="0">
                <a:latin typeface="Times New Roman" panose="02020603050405020304" pitchFamily="18" charset="0"/>
              </a:rPr>
              <a:t>the scientific method</a:t>
            </a:r>
            <a:r>
              <a:rPr lang="en-US" altLang="en-US" sz="2300" b="1" dirty="0">
                <a:latin typeface="Times New Roman" panose="02020603050405020304" pitchFamily="18" charset="0"/>
              </a:rPr>
              <a:t>?</a:t>
            </a:r>
          </a:p>
          <a:p>
            <a:pPr lvl="1" eaLnBrk="1" hangingPunct="1"/>
            <a:r>
              <a:rPr lang="en-US" altLang="en-US" sz="2300" b="1" dirty="0">
                <a:latin typeface="Times New Roman" panose="02020603050405020304" pitchFamily="18" charset="0"/>
              </a:rPr>
              <a:t>The method of testing </a:t>
            </a:r>
            <a:r>
              <a:rPr lang="en-US" altLang="en-US" sz="2300" b="1" u="sng" dirty="0">
                <a:latin typeface="Times New Roman" panose="02020603050405020304" pitchFamily="18" charset="0"/>
              </a:rPr>
              <a:t>theories</a:t>
            </a:r>
            <a:r>
              <a:rPr lang="en-US" altLang="en-US" sz="2300" b="1" dirty="0">
                <a:latin typeface="Times New Roman" panose="02020603050405020304" pitchFamily="18" charset="0"/>
              </a:rPr>
              <a:t> and </a:t>
            </a:r>
            <a:r>
              <a:rPr lang="en-US" altLang="en-US" sz="2300" b="1" u="sng" dirty="0">
                <a:latin typeface="Times New Roman" panose="02020603050405020304" pitchFamily="18" charset="0"/>
              </a:rPr>
              <a:t>hypotheses</a:t>
            </a:r>
            <a:r>
              <a:rPr lang="en-US" altLang="en-US" sz="2300" b="1" dirty="0">
                <a:latin typeface="Times New Roman" panose="02020603050405020304" pitchFamily="18" charset="0"/>
              </a:rPr>
              <a:t> by applying certain </a:t>
            </a:r>
            <a:r>
              <a:rPr lang="en-US" altLang="en-US" sz="2300" b="1" u="sng" dirty="0">
                <a:latin typeface="Times New Roman" panose="02020603050405020304" pitchFamily="18" charset="0"/>
              </a:rPr>
              <a:t>rules of analysis</a:t>
            </a:r>
            <a:r>
              <a:rPr lang="en-US" altLang="en-US" sz="2300" b="1" dirty="0">
                <a:latin typeface="Times New Roman" panose="02020603050405020304" pitchFamily="18" charset="0"/>
              </a:rPr>
              <a:t> to the </a:t>
            </a:r>
            <a:r>
              <a:rPr lang="en-US" altLang="en-US" sz="2300" b="1" u="sng" dirty="0">
                <a:latin typeface="Times New Roman" panose="02020603050405020304" pitchFamily="18" charset="0"/>
              </a:rPr>
              <a:t>observation</a:t>
            </a:r>
            <a:r>
              <a:rPr lang="en-US" altLang="en-US" sz="2300" b="1" dirty="0">
                <a:latin typeface="Times New Roman" panose="02020603050405020304" pitchFamily="18" charset="0"/>
              </a:rPr>
              <a:t> and interpretation of reality under strictly delineated circumstances (transmissible). Do this, and you can sometimes </a:t>
            </a:r>
            <a:r>
              <a:rPr lang="en-US" altLang="en-US" sz="2300" b="1" u="sng" dirty="0">
                <a:latin typeface="Times New Roman" panose="02020603050405020304" pitchFamily="18" charset="0"/>
              </a:rPr>
              <a:t>replicate</a:t>
            </a:r>
            <a:r>
              <a:rPr lang="en-US" altLang="en-US" sz="2300" b="1" dirty="0">
                <a:latin typeface="Times New Roman" panose="02020603050405020304" pitchFamily="18" charset="0"/>
              </a:rPr>
              <a:t> and build knowledge</a:t>
            </a:r>
          </a:p>
          <a:p>
            <a:pPr eaLnBrk="1" hangingPunct="1"/>
            <a:r>
              <a:rPr lang="en-US" altLang="en-US" sz="2300" b="1" dirty="0">
                <a:latin typeface="Times New Roman" panose="02020603050405020304" pitchFamily="18" charset="0"/>
              </a:rPr>
              <a:t>Is political scientific inquiry all </a:t>
            </a:r>
            <a:r>
              <a:rPr lang="en-US" altLang="en-US" sz="2300" b="1" u="sng" dirty="0">
                <a:latin typeface="Times New Roman" panose="02020603050405020304" pitchFamily="18" charset="0"/>
              </a:rPr>
              <a:t>quantitative</a:t>
            </a:r>
            <a:r>
              <a:rPr lang="en-US" altLang="en-US" sz="2300" b="1" dirty="0">
                <a:latin typeface="Times New Roman" panose="02020603050405020304" pitchFamily="18" charset="0"/>
              </a:rPr>
              <a:t> (all #s)? Or is there plenty of room for </a:t>
            </a:r>
            <a:r>
              <a:rPr lang="en-US" altLang="en-US" sz="2300" b="1" u="sng" dirty="0">
                <a:latin typeface="Times New Roman" panose="02020603050405020304" pitchFamily="18" charset="0"/>
              </a:rPr>
              <a:t>qualitative inquiry?</a:t>
            </a:r>
            <a:r>
              <a:rPr lang="en-US" altLang="en-US" sz="2300" b="1" dirty="0">
                <a:latin typeface="Times New Roman" panose="02020603050405020304" pitchFamily="18" charset="0"/>
              </a:rPr>
              <a:t> (No, PSC isn’t all #s) do HPU’s PSC majors have to take at least one class that focuses heavily on stats?)   </a:t>
            </a:r>
          </a:p>
          <a:p>
            <a:pPr eaLnBrk="1" hangingPunct="1"/>
            <a:r>
              <a:rPr lang="en-US" altLang="en-US" sz="2300" b="1" dirty="0">
                <a:latin typeface="Times New Roman" panose="02020603050405020304" pitchFamily="18" charset="0"/>
              </a:rPr>
              <a:t>Any objections to this approach? Postmodern complaints; human behavior is incredibly complex; too statistical and too focused on issues that don’t matter; too conservative (methodologically, not </a:t>
            </a:r>
            <a:r>
              <a:rPr lang="en-US" altLang="en-US" sz="2300" b="1" dirty="0" err="1">
                <a:latin typeface="Times New Roman" panose="02020603050405020304" pitchFamily="18" charset="0"/>
              </a:rPr>
              <a:t>ideol</a:t>
            </a:r>
            <a:r>
              <a:rPr lang="en-US" altLang="en-US" sz="2300" b="1" dirty="0">
                <a:latin typeface="Times New Roman" panose="02020603050405020304" pitchFamily="18" charset="0"/>
              </a:rPr>
              <a:t>.) </a:t>
            </a:r>
          </a:p>
          <a:p>
            <a:pPr eaLnBrk="1" hangingPunct="1"/>
            <a:endParaRPr lang="en-US" altLang="en-US" b="1" dirty="0">
              <a:latin typeface="Times New Roman" panose="02020603050405020304" pitchFamily="18" charset="0"/>
            </a:endParaRPr>
          </a:p>
        </p:txBody>
      </p:sp>
    </p:spTree>
    <p:extLst>
      <p:ext uri="{BB962C8B-B14F-4D97-AF65-F5344CB8AC3E}">
        <p14:creationId xmlns:p14="http://schemas.microsoft.com/office/powerpoint/2010/main" val="168111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7D53F828-52B3-41EB-864B-1C72ABB21720}"/>
              </a:ext>
            </a:extLst>
          </p:cNvPr>
          <p:cNvSpPr>
            <a:spLocks noGrp="1"/>
          </p:cNvSpPr>
          <p:nvPr>
            <p:ph type="title"/>
          </p:nvPr>
        </p:nvSpPr>
        <p:spPr>
          <a:xfrm>
            <a:off x="494270" y="271849"/>
            <a:ext cx="10280410" cy="605481"/>
          </a:xfrm>
        </p:spPr>
        <p:txBody>
          <a:bodyPr>
            <a:noAutofit/>
          </a:bodyPr>
          <a:lstStyle/>
          <a:p>
            <a:pPr eaLnBrk="1" hangingPunct="1"/>
            <a:r>
              <a:rPr lang="en-US" altLang="en-US" sz="3600" b="1" cap="all" dirty="0">
                <a:latin typeface="Times New Roman" panose="02020603050405020304" pitchFamily="18" charset="0"/>
              </a:rPr>
              <a:t>Why study politics scientifically? </a:t>
            </a:r>
          </a:p>
        </p:txBody>
      </p:sp>
      <p:sp>
        <p:nvSpPr>
          <p:cNvPr id="3" name="Text Placeholder 2">
            <a:extLst>
              <a:ext uri="{FF2B5EF4-FFF2-40B4-BE49-F238E27FC236}">
                <a16:creationId xmlns:a16="http://schemas.microsoft.com/office/drawing/2014/main" id="{9812065D-EEB6-475C-A48F-C63E8DDF1AC3}"/>
              </a:ext>
            </a:extLst>
          </p:cNvPr>
          <p:cNvSpPr>
            <a:spLocks noGrp="1"/>
          </p:cNvSpPr>
          <p:nvPr>
            <p:ph type="body" idx="1"/>
          </p:nvPr>
        </p:nvSpPr>
        <p:spPr>
          <a:xfrm>
            <a:off x="160639" y="976184"/>
            <a:ext cx="10393062" cy="4692781"/>
          </a:xfrm>
        </p:spPr>
        <p:txBody>
          <a:bodyPr>
            <a:noAutofit/>
          </a:bodyPr>
          <a:lstStyle/>
          <a:p>
            <a:pPr>
              <a:defRPr/>
            </a:pPr>
            <a:r>
              <a:rPr lang="en-US" altLang="en-US" sz="1900" b="1" dirty="0"/>
              <a:t>To be better informed. What do Americans know about politics… Not as much as you would hope (follow the link yourself (2019): </a:t>
            </a:r>
            <a:r>
              <a:rPr lang="en-US" sz="1900" b="1" dirty="0">
                <a:hlinkClick r:id="rId2"/>
              </a:rPr>
              <a:t>https://www.pewresearch.org/politics/quiz/what-do-you-know-about-the-u-s-government/</a:t>
            </a:r>
            <a:endParaRPr lang="en-US" sz="1900" b="1" dirty="0"/>
          </a:p>
          <a:p>
            <a:pPr>
              <a:defRPr/>
            </a:pPr>
            <a:r>
              <a:rPr lang="en-US" altLang="en-US" sz="1900" b="1" dirty="0"/>
              <a:t>To use evidence to think for ourselves. Can Americans tell the different </a:t>
            </a:r>
            <a:r>
              <a:rPr lang="en-US" altLang="en-US" sz="1900" b="1" dirty="0" err="1"/>
              <a:t>bw</a:t>
            </a:r>
            <a:r>
              <a:rPr lang="en-US" altLang="en-US" sz="1900" b="1" dirty="0"/>
              <a:t> fact and opinion? (No, follow the link yourself): </a:t>
            </a:r>
            <a:r>
              <a:rPr lang="en-US" altLang="en-US" sz="1900" b="1" dirty="0">
                <a:hlinkClick r:id="rId3"/>
              </a:rPr>
              <a:t>http://www.pewresearch.org/quiz/news-statements-quiz/</a:t>
            </a:r>
            <a:endParaRPr lang="en-US" altLang="en-US" sz="1900" b="1" dirty="0"/>
          </a:p>
          <a:p>
            <a:pPr>
              <a:defRPr/>
            </a:pPr>
            <a:r>
              <a:rPr lang="en-US" altLang="en-US" sz="1900" b="1" dirty="0">
                <a:latin typeface="Georgia" panose="02040502050405020303" pitchFamily="18" charset="0"/>
              </a:rPr>
              <a:t>Why is disinformation is so prevalent? Leaders lie all the time (Some current evidence):</a:t>
            </a:r>
            <a:br>
              <a:rPr lang="en-US" altLang="en-US" sz="1900" b="1" dirty="0">
                <a:latin typeface="Georgia" panose="02040502050405020303" pitchFamily="18" charset="0"/>
              </a:rPr>
            </a:br>
            <a:r>
              <a:rPr lang="en-US" altLang="en-US" sz="1900" dirty="0">
                <a:hlinkClick r:id="rId4"/>
              </a:rPr>
              <a:t>https://www.politifact.com/personalities/donald-trump/</a:t>
            </a:r>
            <a:br>
              <a:rPr lang="en-US" altLang="en-US" sz="1900" dirty="0"/>
            </a:br>
            <a:r>
              <a:rPr lang="en-US" altLang="en-US" sz="1900" dirty="0">
                <a:hlinkClick r:id="rId5"/>
              </a:rPr>
              <a:t>https://www.politifact.com/personalities/joe-biden/</a:t>
            </a:r>
            <a:endParaRPr lang="en-US" altLang="en-US" sz="1900" dirty="0"/>
          </a:p>
          <a:p>
            <a:pPr eaLnBrk="1" hangingPunct="1">
              <a:defRPr/>
            </a:pPr>
            <a:r>
              <a:rPr lang="en-US" altLang="en-US" sz="1900" b="1" dirty="0"/>
              <a:t>The PSC approach will help you be a better political analyst of and advocate for </a:t>
            </a:r>
            <a:r>
              <a:rPr lang="en-US" altLang="en-US" sz="1900" b="1" u="sng" dirty="0"/>
              <a:t>your</a:t>
            </a:r>
            <a:r>
              <a:rPr lang="en-US" altLang="en-US" sz="1900" b="1" dirty="0"/>
              <a:t> views: We are biologically wired to overgeneralize and make all kinds of </a:t>
            </a:r>
            <a:r>
              <a:rPr lang="en-US" altLang="en-US" sz="1900" b="1" u="sng" dirty="0"/>
              <a:t>heuristic errors</a:t>
            </a:r>
            <a:r>
              <a:rPr lang="en-US" altLang="en-US" sz="1900" b="1" dirty="0"/>
              <a:t> in information processing</a:t>
            </a:r>
            <a:r>
              <a:rPr lang="en-US" altLang="en-US" sz="1900" b="1" i="1" dirty="0"/>
              <a:t>. </a:t>
            </a:r>
            <a:r>
              <a:rPr lang="en-US" altLang="en-US" sz="1900" b="1" dirty="0"/>
              <a:t>See Danziger for an overview.</a:t>
            </a:r>
            <a:endParaRPr lang="en-US" altLang="en-US" sz="19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191D87C0-3EAE-468C-94A9-74D3EDD732B7}"/>
              </a:ext>
            </a:extLst>
          </p:cNvPr>
          <p:cNvSpPr>
            <a:spLocks noGrp="1"/>
          </p:cNvSpPr>
          <p:nvPr>
            <p:ph type="title"/>
          </p:nvPr>
        </p:nvSpPr>
        <p:spPr>
          <a:xfrm>
            <a:off x="533400" y="365760"/>
            <a:ext cx="10408920" cy="1809028"/>
          </a:xfrm>
        </p:spPr>
        <p:txBody>
          <a:bodyPr>
            <a:normAutofit fontScale="90000"/>
          </a:bodyPr>
          <a:lstStyle/>
          <a:p>
            <a:pPr>
              <a:defRPr/>
            </a:pPr>
            <a:r>
              <a:rPr lang="en-US" altLang="en-US" sz="4000" b="1" dirty="0">
                <a:latin typeface="Georgia" panose="02040502050405020303" pitchFamily="18" charset="0"/>
              </a:rPr>
              <a:t>Let’s be social scientists… This approach can help us understand and address complex </a:t>
            </a:r>
            <a:r>
              <a:rPr lang="en-US" altLang="en-US" sz="4000" b="1">
                <a:latin typeface="Georgia" panose="02040502050405020303" pitchFamily="18" charset="0"/>
              </a:rPr>
              <a:t>issues better: </a:t>
            </a:r>
            <a:br>
              <a:rPr lang="en-US" altLang="en-US" sz="1050" b="1" dirty="0">
                <a:latin typeface="Georgia" panose="02040502050405020303" pitchFamily="18" charset="0"/>
              </a:rPr>
            </a:br>
            <a:endParaRPr lang="en-US" altLang="en-US" sz="2400" b="1" dirty="0">
              <a:solidFill>
                <a:schemeClr val="bg1">
                  <a:lumMod val="65000"/>
                </a:schemeClr>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6321441B-3FB8-4437-B901-6142D942E1CB}"/>
              </a:ext>
            </a:extLst>
          </p:cNvPr>
          <p:cNvSpPr>
            <a:spLocks noGrp="1"/>
          </p:cNvSpPr>
          <p:nvPr>
            <p:ph type="body" idx="1"/>
          </p:nvPr>
        </p:nvSpPr>
        <p:spPr>
          <a:xfrm>
            <a:off x="640080" y="2174788"/>
            <a:ext cx="9685020" cy="4027575"/>
          </a:xfrm>
        </p:spPr>
        <p:txBody>
          <a:bodyPr>
            <a:normAutofit fontScale="92500" lnSpcReduction="10000"/>
          </a:bodyPr>
          <a:lstStyle/>
          <a:p>
            <a:pPr>
              <a:defRPr/>
            </a:pPr>
            <a:r>
              <a:rPr lang="en-US" altLang="en-US" sz="2000" b="1" dirty="0">
                <a:latin typeface="Georgia" panose="02040502050405020303" pitchFamily="18" charset="0"/>
              </a:rPr>
              <a:t>(1) How much in debt is the US? Which party is most responsible? What is the main source of America’s debt?</a:t>
            </a:r>
          </a:p>
          <a:p>
            <a:pPr>
              <a:defRPr/>
            </a:pPr>
            <a:r>
              <a:rPr lang="en-US" altLang="en-US" sz="2000" b="1" dirty="0">
                <a:latin typeface="Georgia" panose="02040502050405020303" pitchFamily="18" charset="0"/>
              </a:rPr>
              <a:t>(3) Who’s right about globalization? Trump (China is winning so Americans are losing) or the American left (the rich are winning, and the poor are losing)?</a:t>
            </a:r>
          </a:p>
          <a:p>
            <a:pPr>
              <a:defRPr/>
            </a:pPr>
            <a:r>
              <a:rPr lang="en-US" altLang="en-US" sz="2000" b="1" dirty="0">
                <a:latin typeface="Georgia" panose="02040502050405020303" pitchFamily="18" charset="0"/>
              </a:rPr>
              <a:t>(4) How accurate is it to say that if you have high taxes or high regulation, your economy and everyone in it will suffer greatly?</a:t>
            </a:r>
          </a:p>
          <a:p>
            <a:pPr>
              <a:defRPr/>
            </a:pPr>
            <a:r>
              <a:rPr lang="en-US" altLang="en-US" sz="2000" b="1" dirty="0">
                <a:latin typeface="Georgia" panose="02040502050405020303" pitchFamily="18" charset="0"/>
              </a:rPr>
              <a:t>(5) Which party, when in control, makes rich Americans richer and poor Americans poorer? Why?</a:t>
            </a:r>
          </a:p>
          <a:p>
            <a:pPr>
              <a:defRPr/>
            </a:pPr>
            <a:r>
              <a:rPr lang="en-US" altLang="en-US" sz="2000" b="1" dirty="0">
                <a:latin typeface="Georgia" panose="02040502050405020303" pitchFamily="18" charset="0"/>
              </a:rPr>
              <a:t>5) Gelman and Azari: Why did (some) political scientists so under-estimate Pres. Trump’s odds of winning in 2016? How did the discipline correct itself to mostly get 2020 predicted correctly? See the article</a:t>
            </a:r>
            <a:endParaRPr lang="en-US" altLang="en-US" sz="2000" b="1" dirty="0">
              <a:latin typeface="Times New Roman" panose="02020603050405020304" pitchFamily="18" charset="0"/>
            </a:endParaRPr>
          </a:p>
          <a:p>
            <a:pPr lvl="1" indent="0">
              <a:buNone/>
              <a:defRPr/>
            </a:pPr>
            <a:endParaRPr lang="en-US" altLang="en-US" sz="18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F4E31930-D919-413E-88EB-9A5B8A6EA92D}"/>
              </a:ext>
            </a:extLst>
          </p:cNvPr>
          <p:cNvSpPr>
            <a:spLocks noGrp="1"/>
          </p:cNvSpPr>
          <p:nvPr>
            <p:ph type="title"/>
          </p:nvPr>
        </p:nvSpPr>
        <p:spPr/>
        <p:txBody>
          <a:bodyPr/>
          <a:lstStyle/>
          <a:p>
            <a:endParaRPr lang="en-US" altLang="en-US"/>
          </a:p>
        </p:txBody>
      </p:sp>
      <p:sp>
        <p:nvSpPr>
          <p:cNvPr id="6147" name="Text Placeholder 1">
            <a:extLst>
              <a:ext uri="{FF2B5EF4-FFF2-40B4-BE49-F238E27FC236}">
                <a16:creationId xmlns:a16="http://schemas.microsoft.com/office/drawing/2014/main" id="{F35C99CB-CC72-403C-894F-6618753D6EF6}"/>
              </a:ext>
            </a:extLst>
          </p:cNvPr>
          <p:cNvSpPr>
            <a:spLocks noGrp="1"/>
          </p:cNvSpPr>
          <p:nvPr>
            <p:ph type="body" idx="1"/>
          </p:nvPr>
        </p:nvSpPr>
        <p:spPr/>
        <p:txBody>
          <a:bodyPr/>
          <a:lstStyle/>
          <a:p>
            <a:endParaRPr lang="en-US" altLang="en-US"/>
          </a:p>
        </p:txBody>
      </p:sp>
      <p:pic>
        <p:nvPicPr>
          <p:cNvPr id="6148" name="Picture 3">
            <a:extLst>
              <a:ext uri="{FF2B5EF4-FFF2-40B4-BE49-F238E27FC236}">
                <a16:creationId xmlns:a16="http://schemas.microsoft.com/office/drawing/2014/main" id="{1437A31E-C531-4584-8DFF-0C31EC71D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1600200"/>
            <a:ext cx="86487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65D106FDF16748AA46540D1B4083FF" ma:contentTypeVersion="13" ma:contentTypeDescription="Create a new document." ma:contentTypeScope="" ma:versionID="ec399331fb5ddd681810f995d3c988d7">
  <xsd:schema xmlns:xsd="http://www.w3.org/2001/XMLSchema" xmlns:xs="http://www.w3.org/2001/XMLSchema" xmlns:p="http://schemas.microsoft.com/office/2006/metadata/properties" xmlns:ns3="ecec3aca-7a37-4445-903d-c61dca03839f" xmlns:ns4="a8051de1-ba49-480e-bdeb-decd739c8987" targetNamespace="http://schemas.microsoft.com/office/2006/metadata/properties" ma:root="true" ma:fieldsID="7c9e2fba0edca567f88fc0388f7e9d97" ns3:_="" ns4:_="">
    <xsd:import namespace="ecec3aca-7a37-4445-903d-c61dca03839f"/>
    <xsd:import namespace="a8051de1-ba49-480e-bdeb-decd739c898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LengthInSeconds" minOccurs="0"/>
                <xsd:element ref="ns4:MediaServiceDateTaken" minOccurs="0"/>
                <xsd:element ref="ns4:_activity" minOccurs="0"/>
                <xsd:element ref="ns4:MediaServiceAutoTags" minOccurs="0"/>
                <xsd:element ref="ns4:MediaServiceObjectDetectorVersions" minOccurs="0"/>
                <xsd:element ref="ns4:MediaServiceSystem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c3aca-7a37-4445-903d-c61dca038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051de1-ba49-480e-bdeb-decd739c898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8051de1-ba49-480e-bdeb-decd739c8987" xsi:nil="true"/>
  </documentManagement>
</p:properties>
</file>

<file path=customXml/itemProps1.xml><?xml version="1.0" encoding="utf-8"?>
<ds:datastoreItem xmlns:ds="http://schemas.openxmlformats.org/officeDocument/2006/customXml" ds:itemID="{06A39117-BBD9-4A09-9289-D4F65FEC1C7C}">
  <ds:schemaRefs>
    <ds:schemaRef ds:uri="http://schemas.microsoft.com/sharepoint/v3/contenttype/forms"/>
  </ds:schemaRefs>
</ds:datastoreItem>
</file>

<file path=customXml/itemProps2.xml><?xml version="1.0" encoding="utf-8"?>
<ds:datastoreItem xmlns:ds="http://schemas.openxmlformats.org/officeDocument/2006/customXml" ds:itemID="{595EBBCE-4BDF-4AAF-B8AC-2FB8BA3AB0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c3aca-7a37-4445-903d-c61dca03839f"/>
    <ds:schemaRef ds:uri="a8051de1-ba49-480e-bdeb-decd739c8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58185E-0E64-4E1A-B03E-934D9EF6FEAB}">
  <ds:schemaRefs>
    <ds:schemaRef ds:uri="http://schemas.microsoft.com/office/2006/metadata/properties"/>
    <ds:schemaRef ds:uri="http://schemas.openxmlformats.org/package/2006/metadata/core-properties"/>
    <ds:schemaRef ds:uri="http://purl.org/dc/elements/1.1/"/>
    <ds:schemaRef ds:uri="http://purl.org/dc/dcmitype/"/>
    <ds:schemaRef ds:uri="http://purl.org/dc/terms/"/>
    <ds:schemaRef ds:uri="http://www.w3.org/XML/1998/namespace"/>
    <ds:schemaRef ds:uri="ecec3aca-7a37-4445-903d-c61dca03839f"/>
    <ds:schemaRef ds:uri="http://schemas.microsoft.com/office/infopath/2007/PartnerControls"/>
    <ds:schemaRef ds:uri="http://schemas.microsoft.com/office/2006/documentManagement/types"/>
    <ds:schemaRef ds:uri="a8051de1-ba49-480e-bdeb-decd739c8987"/>
  </ds:schemaRefs>
</ds:datastoreItem>
</file>

<file path=docProps/app.xml><?xml version="1.0" encoding="utf-8"?>
<Properties xmlns="http://schemas.openxmlformats.org/officeDocument/2006/extended-properties" xmlns:vt="http://schemas.openxmlformats.org/officeDocument/2006/docPropsVTypes">
  <Template>TC103457515[[fn=View]]</Template>
  <TotalTime>277</TotalTime>
  <Words>1068</Words>
  <Application>Microsoft Office PowerPoint</Application>
  <PresentationFormat>Widescreen</PresentationFormat>
  <Paragraphs>54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Century Schoolbook</vt:lpstr>
      <vt:lpstr>Georgia</vt:lpstr>
      <vt:lpstr>Times New Roman</vt:lpstr>
      <vt:lpstr>Wingdings 2</vt:lpstr>
      <vt:lpstr>View</vt:lpstr>
      <vt:lpstr>Highlights from the syllabus</vt:lpstr>
      <vt:lpstr>What is the study of political science about?  How do we study political science?</vt:lpstr>
      <vt:lpstr>POLITICS IS?:</vt:lpstr>
      <vt:lpstr>SO, A WORKING DEFINITION OF “POLITICS”</vt:lpstr>
      <vt:lpstr>HOW IS POLITICAL SCIENCE DIFFERENT THAN MAKING EVEN WELL-INFORMED POLITICAL ARGUMENTS?</vt:lpstr>
      <vt:lpstr>HOW DO WE STUDY POLITICS SCIENTIFICALLY?</vt:lpstr>
      <vt:lpstr>Why study politics scientifically? </vt:lpstr>
      <vt:lpstr>Let’s be social scientists… This approach can help us understand and address complex issues better: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Does globalization hit all AIDs the same, making growing inequality unavoidable? US</vt:lpstr>
      <vt:lpstr>And then W. Europe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Setzler, Mark</dc:creator>
  <cp:lastModifiedBy>Setzler, Mark</cp:lastModifiedBy>
  <cp:revision>69</cp:revision>
  <dcterms:created xsi:type="dcterms:W3CDTF">2014-09-12T02:13:28Z</dcterms:created>
  <dcterms:modified xsi:type="dcterms:W3CDTF">2025-01-08T13:44:39Z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0x010100BE65D106FDF16748AA46540D1B4083FF</vt:lpwstr>
  </property>
</Properties>
</file>