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8" r:id="rId2"/>
    <p:sldId id="256" r:id="rId3"/>
    <p:sldId id="263" r:id="rId4"/>
    <p:sldId id="265" r:id="rId5"/>
    <p:sldId id="259" r:id="rId6"/>
    <p:sldId id="269" r:id="rId7"/>
    <p:sldId id="270" r:id="rId8"/>
    <p:sldId id="267" r:id="rId9"/>
    <p:sldId id="266" r:id="rId10"/>
    <p:sldId id="262" r:id="rId11"/>
    <p:sldId id="271"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57" d="100"/>
          <a:sy n="57" d="100"/>
        </p:scale>
        <p:origin x="918"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t>1/8/2025</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70BAC16-6994-49CD-8D65-43BFCDC3A69C}" type="datetimeFigureOut">
              <a:rPr lang="en-US"/>
              <a:pPr>
                <a:defRPr/>
              </a:pPr>
              <a:t>1/8/2025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96BA87-C1ED-47B2-9C32-3C3AAECA918B}" type="slidenum">
              <a:rPr lang="en-US" altLang="en-US"/>
              <a:pPr>
                <a:defRPr/>
              </a:pPr>
              <a:t>‹#›</a:t>
            </a:fld>
            <a:endParaRPr lang="en-US" altLang="en-US"/>
          </a:p>
        </p:txBody>
      </p:sp>
    </p:spTree>
    <p:extLst>
      <p:ext uri="{BB962C8B-B14F-4D97-AF65-F5344CB8AC3E}">
        <p14:creationId xmlns:p14="http://schemas.microsoft.com/office/powerpoint/2010/main" val="2642850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dirty="0"/>
              <a:t>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dirty="0"/>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dirty="0"/>
              <a:t>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t>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53789A-C914-4DB1-8815-80B5EC7335C5}" type="datetimeFigureOut">
              <a:rPr lang="en-US" dirty="0"/>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dirty="0"/>
              <a:t>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dirty="0"/>
              <a:t>1/8/2025</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snbc.com/morning-joe/watch/global-illiteracy-on-display-in-college-survey-76468845191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politifact.com/personalities/donald-trump/" TargetMode="External"/><Relationship Id="rId2" Type="http://schemas.openxmlformats.org/officeDocument/2006/relationships/hyperlink" Target="https://upgrader.gapminder.org/t/sdg-world-un-goals" TargetMode="External"/><Relationship Id="rId1" Type="http://schemas.openxmlformats.org/officeDocument/2006/relationships/slideLayout" Target="../slideLayouts/slideLayout2.xml"/><Relationship Id="rId4" Type="http://schemas.openxmlformats.org/officeDocument/2006/relationships/hyperlink" Target="https://www.politifact.com/personalities/joe-bide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60"/>
            <a:ext cx="9692640" cy="548640"/>
          </a:xfrm>
        </p:spPr>
        <p:txBody>
          <a:bodyPr>
            <a:normAutofit fontScale="90000"/>
          </a:bodyPr>
          <a:lstStyle/>
          <a:p>
            <a:r>
              <a:rPr lang="en-US" b="1" dirty="0"/>
              <a:t>Highlights from the syllabus</a:t>
            </a:r>
            <a:endParaRPr lang="en-US" dirty="0"/>
          </a:p>
        </p:txBody>
      </p:sp>
      <p:sp>
        <p:nvSpPr>
          <p:cNvPr id="3" name="Content Placeholder 2"/>
          <p:cNvSpPr>
            <a:spLocks noGrp="1"/>
          </p:cNvSpPr>
          <p:nvPr>
            <p:ph idx="1"/>
          </p:nvPr>
        </p:nvSpPr>
        <p:spPr>
          <a:xfrm>
            <a:off x="497305" y="1026695"/>
            <a:ext cx="9359927" cy="5249695"/>
          </a:xfrm>
        </p:spPr>
        <p:txBody>
          <a:bodyPr>
            <a:noAutofit/>
          </a:bodyPr>
          <a:lstStyle/>
          <a:p>
            <a:pPr>
              <a:lnSpc>
                <a:spcPct val="90000"/>
              </a:lnSpc>
              <a:defRPr/>
            </a:pPr>
            <a:r>
              <a:rPr lang="en-US" sz="1400" b="1" dirty="0"/>
              <a:t>How do I get access to the course materials again? If you have added the class or need additional information, shoot me an email. I will email you instructions on how to access the website.</a:t>
            </a:r>
          </a:p>
          <a:p>
            <a:pPr>
              <a:lnSpc>
                <a:spcPct val="90000"/>
              </a:lnSpc>
              <a:defRPr/>
            </a:pPr>
            <a:r>
              <a:rPr lang="en-US" sz="1400" b="1" dirty="0" err="1"/>
              <a:t>InQuizitive</a:t>
            </a:r>
            <a:r>
              <a:rPr lang="en-US" sz="1400" b="1" dirty="0"/>
              <a:t> quizzes (10%): take them w/in 3 days of when they are listed. Let me know if you have any difficulties in registering. Instructions are in the course schedule. </a:t>
            </a:r>
          </a:p>
          <a:p>
            <a:pPr>
              <a:lnSpc>
                <a:spcPct val="90000"/>
              </a:lnSpc>
              <a:defRPr/>
            </a:pPr>
            <a:r>
              <a:rPr lang="en-US" sz="1400" b="1" dirty="0"/>
              <a:t>Unit 1 tests (45%)</a:t>
            </a:r>
          </a:p>
          <a:p>
            <a:pPr>
              <a:lnSpc>
                <a:spcPct val="90000"/>
              </a:lnSpc>
              <a:defRPr/>
            </a:pPr>
            <a:r>
              <a:rPr lang="en-US" sz="1400" b="1" dirty="0"/>
              <a:t>Unit 1 &amp; 2 papers are optional: replace 50% of unit test grades.</a:t>
            </a:r>
          </a:p>
          <a:p>
            <a:pPr>
              <a:lnSpc>
                <a:spcPct val="90000"/>
              </a:lnSpc>
              <a:defRPr/>
            </a:pPr>
            <a:r>
              <a:rPr lang="en-US" sz="1400" b="1" dirty="0"/>
              <a:t>Opinion essay (10%)</a:t>
            </a:r>
          </a:p>
          <a:p>
            <a:pPr>
              <a:lnSpc>
                <a:spcPct val="90000"/>
              </a:lnSpc>
              <a:defRPr/>
            </a:pPr>
            <a:r>
              <a:rPr lang="en-US" sz="1400" b="1" dirty="0"/>
              <a:t>Final exam: Comprehensive essay (15%)</a:t>
            </a:r>
          </a:p>
          <a:p>
            <a:pPr>
              <a:lnSpc>
                <a:spcPct val="90000"/>
              </a:lnSpc>
              <a:defRPr/>
            </a:pPr>
            <a:r>
              <a:rPr lang="en-US" sz="1400" b="1" dirty="0"/>
              <a:t>Professionalism and engagement (20%): Read the rubric for specifics. </a:t>
            </a:r>
          </a:p>
          <a:p>
            <a:pPr>
              <a:lnSpc>
                <a:spcPct val="90000"/>
              </a:lnSpc>
              <a:defRPr/>
            </a:pPr>
            <a:r>
              <a:rPr lang="en-US" sz="1400" b="1" dirty="0"/>
              <a:t>Attendance: 5 avoidable misses = withdrawal. Communicate and I can be flexible!</a:t>
            </a:r>
          </a:p>
          <a:p>
            <a:pPr>
              <a:lnSpc>
                <a:spcPct val="90000"/>
              </a:lnSpc>
              <a:defRPr/>
            </a:pPr>
            <a:r>
              <a:rPr lang="en-US" sz="1400" b="1" dirty="0"/>
              <a:t>Leaving for breaks and the end of the term = 0 on any assignments missed.</a:t>
            </a:r>
          </a:p>
          <a:p>
            <a:pPr>
              <a:lnSpc>
                <a:spcPct val="90000"/>
              </a:lnSpc>
              <a:defRPr/>
            </a:pPr>
            <a:r>
              <a:rPr lang="en-US" sz="1400" b="1" dirty="0"/>
              <a:t>Read carefully the syllabus sections on academic integrity, distributing class materials/lectures, &amp; using electronic devices. If you have accommodations, send me a message in the next week. </a:t>
            </a:r>
          </a:p>
          <a:p>
            <a:pPr marL="0" indent="0">
              <a:lnSpc>
                <a:spcPct val="90000"/>
              </a:lnSpc>
              <a:buNone/>
              <a:defRPr/>
            </a:pPr>
            <a:endParaRPr lang="en-US" sz="1400" b="1" dirty="0"/>
          </a:p>
        </p:txBody>
      </p:sp>
    </p:spTree>
    <p:extLst>
      <p:ext uri="{BB962C8B-B14F-4D97-AF65-F5344CB8AC3E}">
        <p14:creationId xmlns:p14="http://schemas.microsoft.com/office/powerpoint/2010/main" val="2388715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60"/>
            <a:ext cx="9692640" cy="877824"/>
          </a:xfrm>
        </p:spPr>
        <p:txBody>
          <a:bodyPr>
            <a:normAutofit fontScale="90000"/>
          </a:bodyPr>
          <a:lstStyle/>
          <a:p>
            <a:r>
              <a:rPr lang="en-US" sz="3200" b="1" dirty="0">
                <a:solidFill>
                  <a:schemeClr val="tx1">
                    <a:lumMod val="95000"/>
                    <a:lumOff val="5000"/>
                  </a:schemeClr>
                </a:solidFill>
              </a:rPr>
              <a:t>WHAT ARE SOME OF THE </a:t>
            </a:r>
            <a:r>
              <a:rPr lang="en-US" sz="3200" b="1" u="sng" dirty="0">
                <a:solidFill>
                  <a:schemeClr val="tx1">
                    <a:lumMod val="95000"/>
                    <a:lumOff val="5000"/>
                  </a:schemeClr>
                </a:solidFill>
              </a:rPr>
              <a:t>KEY CONCEPTS</a:t>
            </a:r>
            <a:r>
              <a:rPr lang="en-US" sz="3200" b="1" dirty="0">
                <a:solidFill>
                  <a:schemeClr val="tx1">
                    <a:lumMod val="95000"/>
                    <a:lumOff val="5000"/>
                  </a:schemeClr>
                </a:solidFill>
              </a:rPr>
              <a:t> THAT YOU NEED TO KNOW RIGHT AWAY?</a:t>
            </a:r>
            <a:endParaRPr lang="en-US" sz="3200" dirty="0">
              <a:solidFill>
                <a:schemeClr val="tx1">
                  <a:lumMod val="95000"/>
                  <a:lumOff val="5000"/>
                </a:schemeClr>
              </a:solidFill>
            </a:endParaRPr>
          </a:p>
        </p:txBody>
      </p:sp>
      <p:sp>
        <p:nvSpPr>
          <p:cNvPr id="3" name="Content Placeholder 2"/>
          <p:cNvSpPr>
            <a:spLocks noGrp="1"/>
          </p:cNvSpPr>
          <p:nvPr>
            <p:ph idx="1"/>
          </p:nvPr>
        </p:nvSpPr>
        <p:spPr>
          <a:xfrm>
            <a:off x="672353" y="1357744"/>
            <a:ext cx="9386047" cy="5189359"/>
          </a:xfrm>
        </p:spPr>
        <p:txBody>
          <a:bodyPr>
            <a:noAutofit/>
          </a:bodyPr>
          <a:lstStyle/>
          <a:p>
            <a:pPr>
              <a:lnSpc>
                <a:spcPct val="90000"/>
              </a:lnSpc>
            </a:pPr>
            <a:r>
              <a:rPr lang="en-US" altLang="en-US" sz="2400" b="1" i="1" dirty="0"/>
              <a:t>What is </a:t>
            </a:r>
            <a:r>
              <a:rPr lang="en-US" altLang="en-US" sz="2400" b="1" i="1" u="sng" dirty="0"/>
              <a:t>power</a:t>
            </a:r>
            <a:r>
              <a:rPr lang="en-US" altLang="en-US" sz="2400" b="1" i="1" dirty="0"/>
              <a:t>? This is the main concept IR studies</a:t>
            </a:r>
          </a:p>
          <a:p>
            <a:pPr>
              <a:lnSpc>
                <a:spcPct val="90000"/>
              </a:lnSpc>
            </a:pPr>
            <a:r>
              <a:rPr lang="en-US" altLang="en-US" sz="2200" b="1" dirty="0"/>
              <a:t>What are the main </a:t>
            </a:r>
            <a:r>
              <a:rPr lang="en-US" altLang="en-US" sz="2200" b="1" u="sng" dirty="0"/>
              <a:t>strategies</a:t>
            </a:r>
            <a:r>
              <a:rPr lang="en-US" altLang="en-US" sz="2200" b="1" dirty="0"/>
              <a:t> that states use to exercise power (see Greenstein and </a:t>
            </a:r>
            <a:r>
              <a:rPr lang="en-US" altLang="en-US" sz="2200" b="1" dirty="0" err="1"/>
              <a:t>Pevehouse</a:t>
            </a:r>
            <a:r>
              <a:rPr lang="en-US" altLang="en-US" sz="2200" b="1" dirty="0"/>
              <a:t>) on one another and to address </a:t>
            </a:r>
            <a:r>
              <a:rPr lang="en-US" altLang="en-US" sz="2200" b="1" u="sng" dirty="0"/>
              <a:t>collective goods problems</a:t>
            </a:r>
            <a:r>
              <a:rPr lang="en-US" altLang="en-US" sz="2200" b="1" dirty="0"/>
              <a:t>:</a:t>
            </a:r>
            <a:br>
              <a:rPr lang="en-US" altLang="en-US" sz="2200" b="1" dirty="0"/>
            </a:br>
            <a:r>
              <a:rPr lang="en-US" altLang="en-US" sz="2200" b="1" dirty="0"/>
              <a:t>(1) </a:t>
            </a:r>
            <a:r>
              <a:rPr lang="en-US" altLang="en-US" sz="2200" b="1" u="sng" dirty="0"/>
              <a:t>Dominance</a:t>
            </a:r>
            <a:r>
              <a:rPr lang="en-US" altLang="en-US" sz="2200" b="1" dirty="0"/>
              <a:t>, (2) </a:t>
            </a:r>
            <a:r>
              <a:rPr lang="en-US" altLang="en-US" sz="2200" b="1" u="sng" dirty="0"/>
              <a:t>reciprocity</a:t>
            </a:r>
            <a:r>
              <a:rPr lang="en-US" altLang="en-US" sz="2200" b="1" dirty="0"/>
              <a:t>, and (3) </a:t>
            </a:r>
            <a:r>
              <a:rPr lang="en-US" altLang="en-US" sz="2200" b="1" u="sng" dirty="0"/>
              <a:t>identity </a:t>
            </a:r>
          </a:p>
          <a:p>
            <a:pPr>
              <a:lnSpc>
                <a:spcPct val="90000"/>
              </a:lnSpc>
            </a:pPr>
            <a:r>
              <a:rPr lang="en-US" altLang="en-US" sz="2200" b="1" dirty="0"/>
              <a:t>How do these strategies correspond to the major theories of IR: (1) realism, (2) liberalism, and (3) constructivism?</a:t>
            </a:r>
          </a:p>
          <a:p>
            <a:pPr>
              <a:lnSpc>
                <a:spcPct val="90000"/>
              </a:lnSpc>
            </a:pPr>
            <a:r>
              <a:rPr lang="en-US" altLang="en-US" sz="2200" b="1" dirty="0"/>
              <a:t>What are the main </a:t>
            </a:r>
            <a:r>
              <a:rPr lang="en-US" altLang="en-US" sz="2200" b="1" u="sng" dirty="0"/>
              <a:t>tactics</a:t>
            </a:r>
            <a:r>
              <a:rPr lang="en-US" altLang="en-US" sz="2200" b="1" dirty="0"/>
              <a:t> (vs. strategies) use to exercise power?</a:t>
            </a:r>
          </a:p>
          <a:p>
            <a:pPr lvl="1"/>
            <a:r>
              <a:rPr lang="en-US" altLang="en-US" sz="2200" b="1" i="1" dirty="0"/>
              <a:t>Non-consensual</a:t>
            </a:r>
            <a:r>
              <a:rPr lang="en-US" altLang="en-US" sz="2200" b="1" dirty="0"/>
              <a:t> power tactics: What is </a:t>
            </a:r>
            <a:r>
              <a:rPr lang="en-US" altLang="en-US" sz="2200" b="1" u="sng" dirty="0"/>
              <a:t>hard</a:t>
            </a:r>
            <a:r>
              <a:rPr lang="en-US" altLang="en-US" sz="2200" b="1" dirty="0"/>
              <a:t> power and how is it different from </a:t>
            </a:r>
            <a:r>
              <a:rPr lang="en-US" altLang="en-US" sz="2200" b="1" u="sng" dirty="0"/>
              <a:t>sharp</a:t>
            </a:r>
            <a:r>
              <a:rPr lang="en-US" altLang="en-US" sz="2200" b="1" dirty="0"/>
              <a:t> power? </a:t>
            </a:r>
            <a:r>
              <a:rPr lang="en-US" altLang="en-US" sz="2200" b="1" dirty="0" err="1"/>
              <a:t>Kastner</a:t>
            </a:r>
            <a:r>
              <a:rPr lang="en-US" altLang="en-US" sz="2200" b="1" dirty="0"/>
              <a:t> and </a:t>
            </a:r>
            <a:r>
              <a:rPr lang="en-US" altLang="en-US" sz="2200" b="1" dirty="0" err="1"/>
              <a:t>Wohlforth</a:t>
            </a:r>
            <a:r>
              <a:rPr lang="en-US" altLang="en-US" sz="2200" b="1" dirty="0"/>
              <a:t> use the term “</a:t>
            </a:r>
            <a:r>
              <a:rPr lang="en-US" altLang="en-US" sz="2200" b="1" u="sng" dirty="0"/>
              <a:t>subversion</a:t>
            </a:r>
            <a:r>
              <a:rPr lang="en-US" altLang="en-US" sz="2200" b="1" dirty="0"/>
              <a:t>" as a synonym for sharp power.</a:t>
            </a:r>
          </a:p>
          <a:p>
            <a:pPr lvl="1"/>
            <a:r>
              <a:rPr lang="en-US" altLang="en-US" sz="2200" b="1" i="1" dirty="0"/>
              <a:t>Consensual (i.e. </a:t>
            </a:r>
            <a:r>
              <a:rPr lang="en-US" altLang="en-US" sz="2200" b="1" i="1" u="sng" dirty="0"/>
              <a:t>hegemony</a:t>
            </a:r>
            <a:r>
              <a:rPr lang="en-US" altLang="en-US" sz="2200" b="1" i="1" dirty="0"/>
              <a:t>) power tactics</a:t>
            </a:r>
            <a:r>
              <a:rPr lang="en-US" altLang="en-US" sz="2200" b="1" dirty="0"/>
              <a:t>: What is </a:t>
            </a:r>
            <a:r>
              <a:rPr lang="en-US" altLang="en-US" sz="2200" b="1" u="sng" dirty="0"/>
              <a:t>soft</a:t>
            </a:r>
            <a:r>
              <a:rPr lang="en-US" altLang="en-US" sz="2200" b="1" dirty="0"/>
              <a:t> power, and how is it different from </a:t>
            </a:r>
            <a:r>
              <a:rPr lang="en-US" altLang="en-US" sz="2200" b="1" u="sng" dirty="0"/>
              <a:t>sticky</a:t>
            </a:r>
            <a:r>
              <a:rPr lang="en-US" altLang="en-US" sz="2200" b="1" dirty="0"/>
              <a:t> power?</a:t>
            </a:r>
          </a:p>
        </p:txBody>
      </p:sp>
    </p:spTree>
    <p:extLst>
      <p:ext uri="{BB962C8B-B14F-4D97-AF65-F5344CB8AC3E}">
        <p14:creationId xmlns:p14="http://schemas.microsoft.com/office/powerpoint/2010/main" val="2211437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60"/>
            <a:ext cx="9692640" cy="877824"/>
          </a:xfrm>
        </p:spPr>
        <p:txBody>
          <a:bodyPr>
            <a:normAutofit fontScale="90000"/>
          </a:bodyPr>
          <a:lstStyle/>
          <a:p>
            <a:r>
              <a:rPr lang="en-US" sz="3200" b="1" dirty="0">
                <a:solidFill>
                  <a:schemeClr val="tx1">
                    <a:lumMod val="50000"/>
                    <a:lumOff val="50000"/>
                  </a:schemeClr>
                </a:solidFill>
              </a:rPr>
              <a:t>WHAT ARE SOME OTHER </a:t>
            </a:r>
            <a:r>
              <a:rPr lang="en-US" sz="3200" b="1" u="sng" dirty="0">
                <a:solidFill>
                  <a:schemeClr val="tx1">
                    <a:lumMod val="50000"/>
                    <a:lumOff val="50000"/>
                  </a:schemeClr>
                </a:solidFill>
              </a:rPr>
              <a:t>KEY CONCEPTS</a:t>
            </a:r>
            <a:r>
              <a:rPr lang="en-US" sz="3200" b="1" dirty="0">
                <a:solidFill>
                  <a:schemeClr val="tx1">
                    <a:lumMod val="50000"/>
                    <a:lumOff val="50000"/>
                  </a:schemeClr>
                </a:solidFill>
              </a:rPr>
              <a:t> THAT YOU NEED TO KNOW RIGHT AWAY?</a:t>
            </a:r>
            <a:endParaRPr lang="en-US" sz="3200" dirty="0">
              <a:solidFill>
                <a:schemeClr val="tx1">
                  <a:lumMod val="50000"/>
                  <a:lumOff val="50000"/>
                </a:schemeClr>
              </a:solidFill>
            </a:endParaRPr>
          </a:p>
        </p:txBody>
      </p:sp>
      <p:sp>
        <p:nvSpPr>
          <p:cNvPr id="3" name="Content Placeholder 2"/>
          <p:cNvSpPr>
            <a:spLocks noGrp="1"/>
          </p:cNvSpPr>
          <p:nvPr>
            <p:ph idx="1"/>
          </p:nvPr>
        </p:nvSpPr>
        <p:spPr>
          <a:xfrm>
            <a:off x="296562" y="1136822"/>
            <a:ext cx="10397942" cy="5410281"/>
          </a:xfrm>
        </p:spPr>
        <p:txBody>
          <a:bodyPr>
            <a:noAutofit/>
          </a:bodyPr>
          <a:lstStyle/>
          <a:p>
            <a:pPr marL="0" indent="0">
              <a:lnSpc>
                <a:spcPct val="90000"/>
              </a:lnSpc>
              <a:buNone/>
            </a:pPr>
            <a:r>
              <a:rPr lang="en-US" altLang="en-US" sz="2000" b="1" i="1" dirty="0"/>
              <a:t>What are the three main </a:t>
            </a:r>
            <a:r>
              <a:rPr lang="en-US" altLang="en-US" sz="2000" b="1" i="1" u="sng" dirty="0"/>
              <a:t>theories</a:t>
            </a:r>
            <a:r>
              <a:rPr lang="en-US" altLang="en-US" sz="2000" b="1" i="1" dirty="0"/>
              <a:t> that IR uses to try to predict how power is used by states and within the international system? </a:t>
            </a:r>
          </a:p>
          <a:p>
            <a:r>
              <a:rPr lang="en-US" altLang="en-US" sz="2000" b="1" u="sng" dirty="0"/>
              <a:t>Realism</a:t>
            </a:r>
            <a:r>
              <a:rPr lang="en-US" altLang="en-US" sz="2000" b="1" dirty="0"/>
              <a:t> (</a:t>
            </a:r>
            <a:r>
              <a:rPr lang="en-US" altLang="en-US" sz="2000" b="1" u="sng" dirty="0"/>
              <a:t>Realists</a:t>
            </a:r>
            <a:r>
              <a:rPr lang="en-US" altLang="en-US" sz="2000" b="1" dirty="0"/>
              <a:t>): Anarchy means states dominate or be dominated</a:t>
            </a:r>
          </a:p>
          <a:p>
            <a:r>
              <a:rPr lang="en-US" altLang="en-US" sz="2000" b="1" u="sng" dirty="0"/>
              <a:t>Liberalism</a:t>
            </a:r>
            <a:r>
              <a:rPr lang="en-US" altLang="en-US" sz="2000" b="1" dirty="0"/>
              <a:t> (</a:t>
            </a:r>
            <a:r>
              <a:rPr lang="en-US" altLang="en-US" sz="2000" b="1" u="sng" dirty="0"/>
              <a:t>Liberals</a:t>
            </a:r>
            <a:r>
              <a:rPr lang="en-US" altLang="en-US" sz="2000" b="1" dirty="0"/>
              <a:t>): States work better when we cooperate in domestic and </a:t>
            </a:r>
            <a:r>
              <a:rPr lang="en-US" altLang="en-US" sz="2000" b="1" dirty="0" err="1"/>
              <a:t>intl</a:t>
            </a:r>
            <a:r>
              <a:rPr lang="en-US" altLang="en-US" sz="2000" b="1" dirty="0"/>
              <a:t> politics… And </a:t>
            </a:r>
            <a:r>
              <a:rPr lang="en-US" altLang="en-US" sz="2000" b="1" i="1" dirty="0"/>
              <a:t>everyone</a:t>
            </a:r>
            <a:r>
              <a:rPr lang="en-US" altLang="en-US" sz="2000" b="1" dirty="0"/>
              <a:t> is going to figure that out sooner than later.</a:t>
            </a:r>
          </a:p>
          <a:p>
            <a:r>
              <a:rPr lang="en-US" altLang="en-US" sz="2000" b="1" u="sng" dirty="0"/>
              <a:t>Constructivism</a:t>
            </a:r>
            <a:r>
              <a:rPr lang="en-US" altLang="en-US" sz="2000" b="1" dirty="0"/>
              <a:t> (</a:t>
            </a:r>
            <a:r>
              <a:rPr lang="en-US" altLang="en-US" sz="2000" b="1" u="sng" dirty="0"/>
              <a:t>Constructivists</a:t>
            </a:r>
            <a:r>
              <a:rPr lang="en-US" altLang="en-US" sz="2000" b="1" dirty="0"/>
              <a:t>): The future--what is important, how we act, whether we fight/collaborate—is what our leaders and we choose to make it… It matters whether Trump or Biden leads or how we see the rise of China.</a:t>
            </a:r>
          </a:p>
          <a:p>
            <a:r>
              <a:rPr lang="en-US" altLang="en-US" sz="2000" b="1" u="sng" dirty="0"/>
              <a:t>Radical (Marxism </a:t>
            </a:r>
            <a:r>
              <a:rPr lang="en-US" altLang="en-US" sz="2000" b="1" dirty="0"/>
              <a:t>– dependency theory) are less important for us</a:t>
            </a:r>
          </a:p>
          <a:p>
            <a:pPr marL="0" indent="0">
              <a:lnSpc>
                <a:spcPct val="90000"/>
              </a:lnSpc>
              <a:buNone/>
            </a:pPr>
            <a:r>
              <a:rPr lang="en-US" altLang="en-US" sz="2000" b="1" i="1" dirty="0"/>
              <a:t>A big point that will help you later on: </a:t>
            </a:r>
            <a:r>
              <a:rPr lang="en-US" altLang="en-US" sz="2000" b="1" i="1" u="sng" dirty="0"/>
              <a:t>Theories</a:t>
            </a:r>
            <a:r>
              <a:rPr lang="en-US" altLang="en-US" sz="2000" b="1" i="1" dirty="0"/>
              <a:t> explain or predict outcomes</a:t>
            </a:r>
            <a:r>
              <a:rPr lang="en-US" altLang="en-US" sz="2000" b="1" dirty="0"/>
              <a:t>. Thus, states aren’t “realist” or “liberal,” but their leaders may act in ways that realists would anticipate and some political leaders are realist in their assumptions about how to use power and think about their country’s relationship with other countries.   </a:t>
            </a:r>
          </a:p>
        </p:txBody>
      </p:sp>
    </p:spTree>
    <p:extLst>
      <p:ext uri="{BB962C8B-B14F-4D97-AF65-F5344CB8AC3E}">
        <p14:creationId xmlns:p14="http://schemas.microsoft.com/office/powerpoint/2010/main" val="2586874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820271" y="268942"/>
            <a:ext cx="9744635" cy="524434"/>
          </a:xfrm>
        </p:spPr>
        <p:txBody>
          <a:bodyPr>
            <a:normAutofit fontScale="90000"/>
          </a:bodyPr>
          <a:lstStyle/>
          <a:p>
            <a:pPr algn="ctr" eaLnBrk="1" hangingPunct="1"/>
            <a:r>
              <a:rPr lang="en-US" altLang="en-US" sz="2800" b="1" dirty="0"/>
              <a:t>WHAT YOU SHOULD LEARN FROM MLK’S SPEECH?</a:t>
            </a:r>
            <a:endParaRPr lang="en-US" altLang="en-US" sz="3600" b="1" dirty="0"/>
          </a:p>
        </p:txBody>
      </p:sp>
      <p:sp>
        <p:nvSpPr>
          <p:cNvPr id="3" name="Text Placeholder 2"/>
          <p:cNvSpPr>
            <a:spLocks noGrp="1"/>
          </p:cNvSpPr>
          <p:nvPr>
            <p:ph type="body" idx="1"/>
          </p:nvPr>
        </p:nvSpPr>
        <p:spPr>
          <a:xfrm>
            <a:off x="123568" y="793376"/>
            <a:ext cx="10984699" cy="5542338"/>
          </a:xfrm>
        </p:spPr>
        <p:txBody>
          <a:bodyPr>
            <a:noAutofit/>
          </a:bodyPr>
          <a:lstStyle/>
          <a:p>
            <a:pPr>
              <a:lnSpc>
                <a:spcPct val="90000"/>
              </a:lnSpc>
            </a:pPr>
            <a:r>
              <a:rPr lang="en-US" altLang="en-US" b="1" dirty="0"/>
              <a:t>What were the major themes/arguments in the part of the speech you listened to?</a:t>
            </a:r>
          </a:p>
          <a:p>
            <a:pPr>
              <a:lnSpc>
                <a:spcPct val="90000"/>
              </a:lnSpc>
            </a:pPr>
            <a:r>
              <a:rPr lang="en-US" altLang="en-US" b="1" dirty="0"/>
              <a:t>What is </a:t>
            </a:r>
            <a:r>
              <a:rPr lang="en-US" altLang="en-US" b="1" u="sng" dirty="0"/>
              <a:t>empathy</a:t>
            </a:r>
            <a:r>
              <a:rPr lang="en-US" altLang="en-US" b="1" dirty="0"/>
              <a:t> and how might </a:t>
            </a:r>
            <a:r>
              <a:rPr lang="en-US" altLang="en-US" b="1" u="sng" dirty="0"/>
              <a:t>nationalism</a:t>
            </a:r>
            <a:r>
              <a:rPr lang="en-US" altLang="en-US" b="1" dirty="0"/>
              <a:t> or </a:t>
            </a:r>
            <a:r>
              <a:rPr lang="en-US" altLang="en-US" b="1" u="sng" dirty="0"/>
              <a:t>tribalism</a:t>
            </a:r>
            <a:r>
              <a:rPr lang="en-US" altLang="en-US" b="1" dirty="0"/>
              <a:t> undermine it? Why did King suggest that we use it? What did he mean when he said (not in the video) that “injustice anywhere is a threat to justice everywhere” (originally used to justify his presence in Birmingham, but in his later years he felt the same about US foreign policy)? </a:t>
            </a:r>
          </a:p>
          <a:p>
            <a:pPr>
              <a:lnSpc>
                <a:spcPct val="90000"/>
              </a:lnSpc>
            </a:pPr>
            <a:r>
              <a:rPr lang="en-US" altLang="en-US" b="1" dirty="0"/>
              <a:t>What IR theory  and power does he see as explaining US foreign policy since WW2? What does he think should guide US behavior? (Hint: MLK thinks the US should be guided by ideas from </a:t>
            </a:r>
            <a:r>
              <a:rPr lang="en-US" altLang="en-US" b="1" u="sng" dirty="0"/>
              <a:t>liberalism</a:t>
            </a:r>
            <a:r>
              <a:rPr lang="en-US" altLang="en-US" b="1" dirty="0"/>
              <a:t>, </a:t>
            </a:r>
            <a:r>
              <a:rPr lang="en-US" altLang="en-US" b="1" u="sng" dirty="0"/>
              <a:t>“radical” theory, </a:t>
            </a:r>
            <a:r>
              <a:rPr lang="en-US" altLang="en-US" b="1" dirty="0"/>
              <a:t>and </a:t>
            </a:r>
            <a:r>
              <a:rPr lang="en-US" altLang="en-US" b="1" u="sng" dirty="0"/>
              <a:t>constructivism</a:t>
            </a:r>
            <a:r>
              <a:rPr lang="en-US" altLang="en-US" b="1" dirty="0"/>
              <a:t>. He rejects </a:t>
            </a:r>
            <a:r>
              <a:rPr lang="en-US" altLang="en-US" b="1" u="sng" dirty="0"/>
              <a:t>realism</a:t>
            </a:r>
            <a:r>
              <a:rPr lang="en-US" altLang="en-US" b="1" dirty="0"/>
              <a:t> and says using </a:t>
            </a:r>
            <a:r>
              <a:rPr lang="en-US" altLang="en-US" b="1" u="sng" dirty="0"/>
              <a:t>hard</a:t>
            </a:r>
            <a:r>
              <a:rPr lang="en-US" altLang="en-US" b="1" dirty="0"/>
              <a:t>  and </a:t>
            </a:r>
            <a:r>
              <a:rPr lang="en-US" altLang="en-US" b="1" u="sng" dirty="0"/>
              <a:t>sharp</a:t>
            </a:r>
            <a:r>
              <a:rPr lang="en-US" altLang="en-US" b="1" dirty="0"/>
              <a:t> power harms American interests.</a:t>
            </a:r>
          </a:p>
          <a:p>
            <a:pPr>
              <a:lnSpc>
                <a:spcPct val="90000"/>
              </a:lnSpc>
            </a:pPr>
            <a:r>
              <a:rPr lang="en-US" altLang="en-US" b="1" dirty="0"/>
              <a:t>Why does King think that the US—once a strong proponent of revolution by the oppressed—has so frequently sided with the oppressive leaders in developing countries? Is this still the case? </a:t>
            </a:r>
          </a:p>
          <a:p>
            <a:pPr>
              <a:lnSpc>
                <a:spcPct val="90000"/>
              </a:lnSpc>
            </a:pPr>
            <a:r>
              <a:rPr lang="en-US" altLang="en-US" b="1" dirty="0"/>
              <a:t>King argues that the modern international system is driven primarily by nationalism, capitalism, and political ideology. What does he see as the alternative? (Being a “citizen of the world”; “person-orientated” vs “thing-orientated”)  </a:t>
            </a:r>
          </a:p>
          <a:p>
            <a:pPr>
              <a:lnSpc>
                <a:spcPct val="90000"/>
              </a:lnSpc>
            </a:pPr>
            <a:r>
              <a:rPr lang="en-US" altLang="en-US" b="1" dirty="0"/>
              <a:t>Why does King think that everyday people—especially, US citizens—should be knowledgeable about global politics and try to change things? (What is our moral obligation to foreign places, and what does he mean we sometimes play a role in “spiritual death”)</a:t>
            </a:r>
          </a:p>
        </p:txBody>
      </p:sp>
    </p:spTree>
    <p:extLst>
      <p:ext uri="{BB962C8B-B14F-4D97-AF65-F5344CB8AC3E}">
        <p14:creationId xmlns:p14="http://schemas.microsoft.com/office/powerpoint/2010/main" val="23743432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a:t>What</a:t>
            </a:r>
            <a:r>
              <a:rPr lang="en-US" b="1" dirty="0"/>
              <a:t> is the study of International Relations about?  </a:t>
            </a:r>
            <a:r>
              <a:rPr lang="en-US" b="1" u="sng" dirty="0"/>
              <a:t>How</a:t>
            </a:r>
            <a:r>
              <a:rPr lang="en-US" b="1" dirty="0"/>
              <a:t> does </a:t>
            </a:r>
            <a:r>
              <a:rPr lang="en-US" b="1" u="sng" dirty="0"/>
              <a:t>political science</a:t>
            </a:r>
            <a:r>
              <a:rPr lang="en-US" b="1" dirty="0"/>
              <a:t> study IR?</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5086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u="sng" dirty="0"/>
              <a:t>WHAT</a:t>
            </a:r>
            <a:r>
              <a:rPr lang="en-US" altLang="en-US" b="1" dirty="0"/>
              <a:t> ARE WE GOING TO DO IN THIS CLASS?</a:t>
            </a:r>
            <a:r>
              <a:rPr lang="en-US" altLang="en-US" sz="5400" b="1" dirty="0"/>
              <a:t> </a:t>
            </a:r>
            <a:endParaRPr lang="en-US" dirty="0"/>
          </a:p>
        </p:txBody>
      </p:sp>
      <p:sp>
        <p:nvSpPr>
          <p:cNvPr id="3" name="Content Placeholder 2"/>
          <p:cNvSpPr>
            <a:spLocks noGrp="1"/>
          </p:cNvSpPr>
          <p:nvPr>
            <p:ph idx="1"/>
          </p:nvPr>
        </p:nvSpPr>
        <p:spPr>
          <a:xfrm>
            <a:off x="775252" y="1691322"/>
            <a:ext cx="9081980" cy="4488815"/>
          </a:xfrm>
        </p:spPr>
        <p:txBody>
          <a:bodyPr>
            <a:normAutofit fontScale="92500" lnSpcReduction="10000"/>
          </a:bodyPr>
          <a:lstStyle/>
          <a:p>
            <a:pPr marL="514350" indent="-514350">
              <a:lnSpc>
                <a:spcPct val="90000"/>
              </a:lnSpc>
              <a:buNone/>
              <a:defRPr/>
            </a:pPr>
            <a:r>
              <a:rPr lang="en-US" sz="3200" b="1" i="1" dirty="0"/>
              <a:t>What three big questions (units) will we study?</a:t>
            </a:r>
          </a:p>
          <a:p>
            <a:pPr marL="0" indent="0">
              <a:lnSpc>
                <a:spcPct val="90000"/>
              </a:lnSpc>
              <a:buNone/>
              <a:defRPr/>
            </a:pPr>
            <a:r>
              <a:rPr lang="en-US" sz="3200" b="1" dirty="0"/>
              <a:t>(1) Why do countries act the way they do?</a:t>
            </a:r>
          </a:p>
          <a:p>
            <a:pPr marL="0" indent="0">
              <a:lnSpc>
                <a:spcPct val="90000"/>
              </a:lnSpc>
              <a:buNone/>
              <a:defRPr/>
            </a:pPr>
            <a:r>
              <a:rPr lang="en-US" sz="3200" b="1" dirty="0"/>
              <a:t>(2) When/how do states work together? When are they in conflict (with a focus on war and trade)</a:t>
            </a:r>
          </a:p>
          <a:p>
            <a:pPr marL="0" indent="0">
              <a:lnSpc>
                <a:spcPct val="90000"/>
              </a:lnSpc>
              <a:buNone/>
              <a:defRPr/>
            </a:pPr>
            <a:r>
              <a:rPr lang="en-US" sz="3200" b="1" dirty="0"/>
              <a:t>(3) What “game changers” are emerging in the 21st century? (with a focus on intl. development, US hegemony, rise of China, and WMDs)</a:t>
            </a:r>
          </a:p>
          <a:p>
            <a:endParaRPr lang="en-US" dirty="0"/>
          </a:p>
        </p:txBody>
      </p:sp>
    </p:spTree>
    <p:extLst>
      <p:ext uri="{BB962C8B-B14F-4D97-AF65-F5344CB8AC3E}">
        <p14:creationId xmlns:p14="http://schemas.microsoft.com/office/powerpoint/2010/main" val="1507988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u="sng" dirty="0"/>
              <a:t>WHY</a:t>
            </a:r>
            <a:r>
              <a:rPr lang="en-US" altLang="en-US" b="1" dirty="0"/>
              <a:t> SHOULD YOU CARE ABOUT THE CONTENT OF THIS CLASS?</a:t>
            </a:r>
            <a:r>
              <a:rPr lang="en-US" altLang="en-US" sz="5400" b="1" dirty="0"/>
              <a:t> </a:t>
            </a:r>
            <a:endParaRPr lang="en-US" dirty="0"/>
          </a:p>
        </p:txBody>
      </p:sp>
      <p:sp>
        <p:nvSpPr>
          <p:cNvPr id="3" name="Content Placeholder 2"/>
          <p:cNvSpPr>
            <a:spLocks noGrp="1"/>
          </p:cNvSpPr>
          <p:nvPr>
            <p:ph idx="1"/>
          </p:nvPr>
        </p:nvSpPr>
        <p:spPr>
          <a:xfrm>
            <a:off x="656491" y="1691322"/>
            <a:ext cx="9600691" cy="5037865"/>
          </a:xfrm>
        </p:spPr>
        <p:txBody>
          <a:bodyPr>
            <a:normAutofit fontScale="77500" lnSpcReduction="20000"/>
          </a:bodyPr>
          <a:lstStyle/>
          <a:p>
            <a:pPr marL="0" indent="0">
              <a:lnSpc>
                <a:spcPct val="90000"/>
              </a:lnSpc>
              <a:buNone/>
              <a:defRPr/>
            </a:pPr>
            <a:r>
              <a:rPr lang="en-US" sz="3200" b="1" dirty="0"/>
              <a:t>What will the world look like in 20 years? In 40 years? In 60 years? How long will you be a professional? How involved will you be with the “intl. community”? </a:t>
            </a:r>
          </a:p>
          <a:p>
            <a:pPr marL="0" indent="0">
              <a:lnSpc>
                <a:spcPct val="90000"/>
              </a:lnSpc>
              <a:buNone/>
              <a:defRPr/>
            </a:pPr>
            <a:r>
              <a:rPr lang="en-US" sz="3200" b="1" dirty="0"/>
              <a:t>Lots of supposedly “domestic” issues require international collaboration or coordination</a:t>
            </a:r>
          </a:p>
          <a:p>
            <a:pPr lvl="1">
              <a:defRPr/>
            </a:pPr>
            <a:r>
              <a:rPr lang="en-US" sz="3000" b="1" u="sng" dirty="0"/>
              <a:t>Off-shoring</a:t>
            </a:r>
            <a:r>
              <a:rPr lang="en-US" sz="3000" b="1" dirty="0"/>
              <a:t> issues (jobs, pollution, human suffering, terrorism)  </a:t>
            </a:r>
          </a:p>
          <a:p>
            <a:pPr lvl="1">
              <a:defRPr/>
            </a:pPr>
            <a:r>
              <a:rPr lang="en-US" sz="3000" b="1" u="sng" dirty="0"/>
              <a:t>Collective dilemmas</a:t>
            </a:r>
            <a:r>
              <a:rPr lang="en-US" sz="3000" b="1" dirty="0"/>
              <a:t>/opportunities (trade, the global environment, pandemics nuclear security)</a:t>
            </a:r>
          </a:p>
          <a:p>
            <a:pPr marL="0" indent="0">
              <a:lnSpc>
                <a:spcPct val="90000"/>
              </a:lnSpc>
              <a:buNone/>
              <a:defRPr/>
            </a:pPr>
            <a:r>
              <a:rPr lang="en-US" sz="3200" b="1" dirty="0"/>
              <a:t>What are the unique obligations and benefits of being an American citizen (e.g., US </a:t>
            </a:r>
            <a:r>
              <a:rPr lang="en-US" sz="3200" b="1" u="sng" dirty="0"/>
              <a:t>hegemony</a:t>
            </a:r>
            <a:r>
              <a:rPr lang="en-US" sz="3200" b="1" dirty="0"/>
              <a:t>, living in a </a:t>
            </a:r>
            <a:r>
              <a:rPr lang="en-US" sz="3200" b="1" u="sng" dirty="0"/>
              <a:t>liberal</a:t>
            </a:r>
            <a:r>
              <a:rPr lang="en-US" sz="3200" b="1" dirty="0"/>
              <a:t> democracy, having lots of nuclear weapons (and the nuclear “umbrella,” controlling the globe’s main currency, and being a member of </a:t>
            </a:r>
            <a:r>
              <a:rPr lang="en-US" sz="3200" b="1" u="sng" dirty="0"/>
              <a:t>NATO</a:t>
            </a:r>
            <a:r>
              <a:rPr lang="en-US" sz="3200" b="1" dirty="0"/>
              <a:t> and </a:t>
            </a:r>
            <a:r>
              <a:rPr lang="en-US" sz="3200" b="1" u="sng" dirty="0"/>
              <a:t>permanent member of the UN’s Security Council</a:t>
            </a:r>
            <a:r>
              <a:rPr lang="en-US" sz="3200" b="1" dirty="0"/>
              <a:t>)? </a:t>
            </a:r>
          </a:p>
          <a:p>
            <a:pPr marL="0" indent="0">
              <a:lnSpc>
                <a:spcPct val="90000"/>
              </a:lnSpc>
              <a:buNone/>
              <a:defRPr/>
            </a:pPr>
            <a:endParaRPr lang="en-US" sz="3200" b="1" dirty="0"/>
          </a:p>
        </p:txBody>
      </p:sp>
    </p:spTree>
    <p:extLst>
      <p:ext uri="{BB962C8B-B14F-4D97-AF65-F5344CB8AC3E}">
        <p14:creationId xmlns:p14="http://schemas.microsoft.com/office/powerpoint/2010/main" val="180507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600" b="1" dirty="0"/>
              <a:t>WHAT DO YOU NEED TO KNOW COMING INTO THIS CLASS? </a:t>
            </a:r>
            <a:endParaRPr lang="en-US" sz="3600" dirty="0"/>
          </a:p>
        </p:txBody>
      </p:sp>
      <p:sp>
        <p:nvSpPr>
          <p:cNvPr id="3" name="Content Placeholder 2"/>
          <p:cNvSpPr>
            <a:spLocks noGrp="1"/>
          </p:cNvSpPr>
          <p:nvPr>
            <p:ph idx="1"/>
          </p:nvPr>
        </p:nvSpPr>
        <p:spPr>
          <a:xfrm>
            <a:off x="221673" y="1593273"/>
            <a:ext cx="10732838" cy="4953832"/>
          </a:xfrm>
        </p:spPr>
        <p:txBody>
          <a:bodyPr>
            <a:noAutofit/>
          </a:bodyPr>
          <a:lstStyle/>
          <a:p>
            <a:pPr>
              <a:lnSpc>
                <a:spcPct val="90000"/>
              </a:lnSpc>
              <a:buNone/>
            </a:pPr>
            <a:endParaRPr lang="en-US" altLang="en-US" sz="2400" b="1" dirty="0"/>
          </a:p>
          <a:p>
            <a:pPr>
              <a:lnSpc>
                <a:spcPct val="90000"/>
              </a:lnSpc>
              <a:buNone/>
            </a:pPr>
            <a:r>
              <a:rPr lang="en-US" altLang="en-US" sz="2400" b="1" dirty="0"/>
              <a:t>What do young Americans (college students) know about key facts in IR?  Watch on your own if you would like: </a:t>
            </a:r>
          </a:p>
          <a:p>
            <a:pPr>
              <a:lnSpc>
                <a:spcPct val="90000"/>
              </a:lnSpc>
              <a:buNone/>
            </a:pPr>
            <a:r>
              <a:rPr lang="en-US" altLang="en-US" sz="2400" b="1" dirty="0">
                <a:hlinkClick r:id="rId2"/>
              </a:rPr>
              <a:t>https://www.msnbc.com/morning-joe/watch/global-illiteracy-on-display-in-college-survey-764688451919</a:t>
            </a:r>
            <a:endParaRPr lang="en-US" altLang="en-US" sz="2400" b="1" dirty="0"/>
          </a:p>
          <a:p>
            <a:pPr>
              <a:lnSpc>
                <a:spcPct val="90000"/>
              </a:lnSpc>
              <a:buNone/>
            </a:pPr>
            <a:r>
              <a:rPr lang="en-US" sz="2500" b="1" dirty="0"/>
              <a:t>Some data on young folks:</a:t>
            </a:r>
          </a:p>
          <a:p>
            <a:pPr>
              <a:lnSpc>
                <a:spcPct val="90000"/>
              </a:lnSpc>
              <a:buNone/>
            </a:pPr>
            <a:endParaRPr lang="en-US" sz="2500" dirty="0"/>
          </a:p>
          <a:p>
            <a:pPr>
              <a:lnSpc>
                <a:spcPct val="90000"/>
              </a:lnSpc>
              <a:buNone/>
            </a:pPr>
            <a:endParaRPr lang="en-US" sz="2500" dirty="0"/>
          </a:p>
        </p:txBody>
      </p:sp>
    </p:spTree>
    <p:extLst>
      <p:ext uri="{BB962C8B-B14F-4D97-AF65-F5344CB8AC3E}">
        <p14:creationId xmlns:p14="http://schemas.microsoft.com/office/powerpoint/2010/main" val="2592691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 name="Picture 4"/>
          <p:cNvPicPr>
            <a:picLocks noChangeAspect="1"/>
          </p:cNvPicPr>
          <p:nvPr/>
        </p:nvPicPr>
        <p:blipFill>
          <a:blip r:embed="rId2"/>
          <a:stretch>
            <a:fillRect/>
          </a:stretch>
        </p:blipFill>
        <p:spPr>
          <a:xfrm>
            <a:off x="1427746" y="797322"/>
            <a:ext cx="8972313" cy="5058046"/>
          </a:xfrm>
          <a:prstGeom prst="rect">
            <a:avLst/>
          </a:prstGeom>
        </p:spPr>
      </p:pic>
    </p:spTree>
    <p:extLst>
      <p:ext uri="{BB962C8B-B14F-4D97-AF65-F5344CB8AC3E}">
        <p14:creationId xmlns:p14="http://schemas.microsoft.com/office/powerpoint/2010/main" val="1501745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037346" y="167363"/>
            <a:ext cx="8475283" cy="6810953"/>
          </a:xfrm>
          <a:prstGeom prst="rect">
            <a:avLst/>
          </a:prstGeom>
        </p:spPr>
      </p:pic>
    </p:spTree>
    <p:extLst>
      <p:ext uri="{BB962C8B-B14F-4D97-AF65-F5344CB8AC3E}">
        <p14:creationId xmlns:p14="http://schemas.microsoft.com/office/powerpoint/2010/main" val="2562687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611" y="93912"/>
            <a:ext cx="9692641" cy="783418"/>
          </a:xfrm>
        </p:spPr>
        <p:txBody>
          <a:bodyPr>
            <a:normAutofit fontScale="90000"/>
          </a:bodyPr>
          <a:lstStyle/>
          <a:p>
            <a:r>
              <a:rPr lang="en-US" altLang="en-US" sz="3600" b="1" dirty="0">
                <a:solidFill>
                  <a:schemeClr val="accent1"/>
                </a:solidFill>
              </a:rPr>
              <a:t>WHAT DO YOU NEED TO KNOW COMING INTO THIS CLASS? </a:t>
            </a:r>
            <a:endParaRPr lang="en-US" sz="3600" dirty="0">
              <a:solidFill>
                <a:schemeClr val="accent1"/>
              </a:solidFill>
            </a:endParaRPr>
          </a:p>
        </p:txBody>
      </p:sp>
      <p:sp>
        <p:nvSpPr>
          <p:cNvPr id="3" name="Content Placeholder 2"/>
          <p:cNvSpPr>
            <a:spLocks noGrp="1"/>
          </p:cNvSpPr>
          <p:nvPr>
            <p:ph idx="1"/>
          </p:nvPr>
        </p:nvSpPr>
        <p:spPr>
          <a:xfrm>
            <a:off x="185351" y="877330"/>
            <a:ext cx="10935730" cy="5669776"/>
          </a:xfrm>
        </p:spPr>
        <p:txBody>
          <a:bodyPr>
            <a:noAutofit/>
          </a:bodyPr>
          <a:lstStyle/>
          <a:p>
            <a:pPr>
              <a:lnSpc>
                <a:spcPct val="90000"/>
              </a:lnSpc>
              <a:buNone/>
            </a:pPr>
            <a:r>
              <a:rPr lang="en-US" altLang="en-US" b="1" dirty="0"/>
              <a:t>If you want, figure out some of what you already know and don’t about intl. affairs:</a:t>
            </a:r>
            <a:br>
              <a:rPr lang="en-US" altLang="en-US" b="1" dirty="0"/>
            </a:br>
            <a:r>
              <a:rPr lang="en-US" altLang="en-US" b="1" dirty="0">
                <a:hlinkClick r:id="rId2"/>
              </a:rPr>
              <a:t>https://upgrader.gapminder.org/t/sdg-world-un-goals</a:t>
            </a:r>
            <a:endParaRPr lang="en-US" altLang="en-US" b="1" dirty="0"/>
          </a:p>
          <a:p>
            <a:pPr>
              <a:lnSpc>
                <a:spcPct val="90000"/>
              </a:lnSpc>
              <a:buNone/>
            </a:pPr>
            <a:r>
              <a:rPr lang="en-US" altLang="en-US" b="1" dirty="0"/>
              <a:t>The bottom line: Most young Americans (older ones, too!) don’t know key, </a:t>
            </a:r>
            <a:r>
              <a:rPr lang="en-US" altLang="en-US" b="1" u="sng" dirty="0"/>
              <a:t>empirically testable, facts</a:t>
            </a:r>
            <a:r>
              <a:rPr lang="en-US" altLang="en-US" b="1" dirty="0"/>
              <a:t> about international politics let alone the rules, processes, and institutions of the intl. system, powerful foreign countries, or even American government. </a:t>
            </a:r>
          </a:p>
          <a:p>
            <a:pPr marL="182880" lvl="1">
              <a:spcBef>
                <a:spcPts val="1400"/>
              </a:spcBef>
              <a:spcAft>
                <a:spcPts val="200"/>
              </a:spcAft>
              <a:buSzPct val="80000"/>
              <a:buNone/>
            </a:pPr>
            <a:r>
              <a:rPr lang="en-US" altLang="en-US" sz="1800" b="1" dirty="0"/>
              <a:t>Why don’t Americans know more? </a:t>
            </a:r>
          </a:p>
          <a:p>
            <a:pPr lvl="1"/>
            <a:r>
              <a:rPr lang="en-US" altLang="en-US" sz="1800" b="1" dirty="0"/>
              <a:t>Is it too damn hard to know what’s going on? Not really because you don’t need to know everything. A dozen or so countries and organizations matter most.</a:t>
            </a:r>
          </a:p>
          <a:p>
            <a:pPr lvl="1"/>
            <a:r>
              <a:rPr lang="en-US" altLang="en-US" sz="1800" b="1" u="sng" dirty="0"/>
              <a:t>Disciplines</a:t>
            </a:r>
            <a:r>
              <a:rPr lang="en-US" altLang="en-US" sz="1800" b="1" dirty="0"/>
              <a:t> are part of the problem… Even “Americanists” and many “Comparativists” in political science don’t know all that much about the world. </a:t>
            </a:r>
          </a:p>
          <a:p>
            <a:pPr lvl="1"/>
            <a:r>
              <a:rPr lang="en-US" altLang="en-US" sz="1800" b="1" dirty="0"/>
              <a:t>Even academics learn information in silos and then we live in media and social silos.</a:t>
            </a:r>
          </a:p>
          <a:p>
            <a:pPr lvl="1"/>
            <a:r>
              <a:rPr lang="en-US" sz="1800" b="1" dirty="0"/>
              <a:t>Our leaders frequently do not tell the truth: </a:t>
            </a:r>
            <a:r>
              <a:rPr lang="en-US" altLang="en-US" sz="1800" dirty="0">
                <a:hlinkClick r:id="rId3"/>
              </a:rPr>
              <a:t>https://www.politifact.com/personalities/donald-trump/</a:t>
            </a:r>
            <a:br>
              <a:rPr lang="en-US" altLang="en-US" sz="1800" dirty="0"/>
            </a:br>
            <a:r>
              <a:rPr lang="en-US" altLang="en-US" sz="1800" dirty="0">
                <a:hlinkClick r:id="rId4"/>
              </a:rPr>
              <a:t>https://www.politifact.com/personalities/joe-biden/</a:t>
            </a:r>
            <a:endParaRPr lang="en-US" altLang="en-US" sz="1800" dirty="0"/>
          </a:p>
          <a:p>
            <a:pPr lvl="1"/>
            <a:r>
              <a:rPr lang="en-US" sz="1800" b="1" dirty="0"/>
              <a:t>Something we will talk about quite a lot later on: Our brains are hard-wired to process information in ways that do not help us to make rational, systematic decisions. Instead, we focus on what’s present/available vs. what’s most important; and we defer to leaders’ views about what is important.  </a:t>
            </a:r>
            <a:endParaRPr lang="en-US" sz="1800" dirty="0"/>
          </a:p>
          <a:p>
            <a:pPr>
              <a:lnSpc>
                <a:spcPct val="90000"/>
              </a:lnSpc>
              <a:buNone/>
            </a:pPr>
            <a:endParaRPr lang="en-US" dirty="0"/>
          </a:p>
        </p:txBody>
      </p:sp>
    </p:spTree>
    <p:extLst>
      <p:ext uri="{BB962C8B-B14F-4D97-AF65-F5344CB8AC3E}">
        <p14:creationId xmlns:p14="http://schemas.microsoft.com/office/powerpoint/2010/main" val="4226988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59"/>
            <a:ext cx="8796528" cy="534785"/>
          </a:xfrm>
        </p:spPr>
        <p:txBody>
          <a:bodyPr>
            <a:normAutofit fontScale="90000"/>
          </a:bodyPr>
          <a:lstStyle/>
          <a:p>
            <a:r>
              <a:rPr lang="en-US" altLang="en-US" sz="4000" b="1" u="sng" dirty="0"/>
              <a:t>WHAT</a:t>
            </a:r>
            <a:r>
              <a:rPr lang="en-US" altLang="en-US" sz="4000" b="1" dirty="0"/>
              <a:t> DO WE STUDY IN STUDY IR?</a:t>
            </a:r>
            <a:endParaRPr lang="en-US" sz="4000" dirty="0"/>
          </a:p>
        </p:txBody>
      </p:sp>
      <p:sp>
        <p:nvSpPr>
          <p:cNvPr id="3" name="Content Placeholder 2"/>
          <p:cNvSpPr>
            <a:spLocks noGrp="1"/>
          </p:cNvSpPr>
          <p:nvPr>
            <p:ph idx="1"/>
          </p:nvPr>
        </p:nvSpPr>
        <p:spPr>
          <a:xfrm>
            <a:off x="240632" y="900544"/>
            <a:ext cx="9817768" cy="5646559"/>
          </a:xfrm>
        </p:spPr>
        <p:txBody>
          <a:bodyPr>
            <a:noAutofit/>
          </a:bodyPr>
          <a:lstStyle/>
          <a:p>
            <a:pPr>
              <a:lnSpc>
                <a:spcPct val="90000"/>
              </a:lnSpc>
              <a:defRPr/>
            </a:pPr>
            <a:r>
              <a:rPr lang="en-US" altLang="en-US" b="1" i="1" dirty="0"/>
              <a:t>What is the </a:t>
            </a:r>
            <a:r>
              <a:rPr lang="en-US" altLang="en-US" b="1" i="1" u="sng" dirty="0"/>
              <a:t>international system</a:t>
            </a:r>
            <a:r>
              <a:rPr lang="en-US" altLang="en-US" b="1" i="1" dirty="0"/>
              <a:t> and how does its structure dictate behavior?</a:t>
            </a:r>
          </a:p>
          <a:p>
            <a:pPr lvl="1">
              <a:defRPr/>
            </a:pPr>
            <a:r>
              <a:rPr lang="en-US" altLang="en-US" sz="1800" b="1" dirty="0"/>
              <a:t>Basically the system is structure, process, norms, and institutions we’ve used to organize humanity for the last 500 years or so: in states. </a:t>
            </a:r>
          </a:p>
          <a:p>
            <a:pPr lvl="1">
              <a:defRPr/>
            </a:pPr>
            <a:r>
              <a:rPr lang="en-US" altLang="en-US" sz="1800" b="1" dirty="0"/>
              <a:t>The system has no binding international authority (i.e., it’s </a:t>
            </a:r>
            <a:r>
              <a:rPr lang="en-US" altLang="en-US" sz="1800" b="1" u="sng" dirty="0"/>
              <a:t>anarchical</a:t>
            </a:r>
            <a:r>
              <a:rPr lang="en-US" altLang="en-US" sz="1800" b="1" dirty="0"/>
              <a:t> and </a:t>
            </a:r>
            <a:r>
              <a:rPr lang="en-US" altLang="en-US" sz="1800" b="1" u="sng" dirty="0"/>
              <a:t>self-help</a:t>
            </a:r>
            <a:r>
              <a:rPr lang="en-US" altLang="en-US" sz="1800" b="1" dirty="0"/>
              <a:t>). Because of this, the system is one that typically recognizes the </a:t>
            </a:r>
            <a:r>
              <a:rPr lang="en-US" altLang="en-US" sz="1800" b="1" u="sng" dirty="0"/>
              <a:t>sovereignty</a:t>
            </a:r>
            <a:r>
              <a:rPr lang="en-US" altLang="en-US" sz="1800" b="1" dirty="0"/>
              <a:t> of states</a:t>
            </a:r>
          </a:p>
          <a:p>
            <a:pPr>
              <a:lnSpc>
                <a:spcPct val="90000"/>
              </a:lnSpc>
              <a:defRPr/>
            </a:pPr>
            <a:r>
              <a:rPr lang="en-US" altLang="en-US" b="1" i="1" dirty="0"/>
              <a:t>Why do states behave differently in some ways but not others? </a:t>
            </a:r>
            <a:r>
              <a:rPr lang="en-US" altLang="en-US" b="1" dirty="0"/>
              <a:t>States are very different internally—and clearly respond to internal pressures—but they also act in some quite predictable ways, using various types of power (which we will talk about shortly). States often treat others and have expectations in international relations that do not apply domestically</a:t>
            </a:r>
          </a:p>
          <a:p>
            <a:pPr>
              <a:lnSpc>
                <a:spcPct val="90000"/>
              </a:lnSpc>
              <a:defRPr/>
            </a:pPr>
            <a:r>
              <a:rPr lang="en-US" b="1" i="1" dirty="0"/>
              <a:t>What’s going on in the international system? </a:t>
            </a:r>
            <a:r>
              <a:rPr lang="en-US" sz="1800" b="1" i="1" dirty="0"/>
              <a:t>Are we entering a new system? </a:t>
            </a:r>
          </a:p>
          <a:p>
            <a:pPr lvl="1">
              <a:defRPr/>
            </a:pPr>
            <a:r>
              <a:rPr lang="en-US" sz="1800" b="1" dirty="0"/>
              <a:t>The contemporary state system—now around 200 states—emerged within a small time window and in direct response to material changes and functional needs. Because of globalization, interdependence, and technological revolutions in transportation, weaponry, and communication, the need &amp; role of the state is changing very rapidly.</a:t>
            </a:r>
          </a:p>
          <a:p>
            <a:pPr lvl="1">
              <a:defRPr/>
            </a:pPr>
            <a:r>
              <a:rPr lang="en-US" sz="1800" b="1" dirty="0"/>
              <a:t>And we may be leaving a brief period of one-state (the US) dominance. And we may be leaving a set of international norms built over the last century.  </a:t>
            </a:r>
          </a:p>
          <a:p>
            <a:pPr marL="0" indent="0">
              <a:lnSpc>
                <a:spcPct val="90000"/>
              </a:lnSpc>
              <a:buNone/>
              <a:defRPr/>
            </a:pPr>
            <a:endParaRPr lang="en-US" sz="2500" dirty="0"/>
          </a:p>
        </p:txBody>
      </p:sp>
    </p:spTree>
    <p:extLst>
      <p:ext uri="{BB962C8B-B14F-4D97-AF65-F5344CB8AC3E}">
        <p14:creationId xmlns:p14="http://schemas.microsoft.com/office/powerpoint/2010/main" val="141412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TC103457515[[fn=View]]</Template>
  <TotalTime>408</TotalTime>
  <Words>1666</Words>
  <Application>Microsoft Office PowerPoint</Application>
  <PresentationFormat>Widescreen</PresentationFormat>
  <Paragraphs>66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Schoolbook</vt:lpstr>
      <vt:lpstr>Wingdings 2</vt:lpstr>
      <vt:lpstr>View</vt:lpstr>
      <vt:lpstr>Highlights from the syllabus</vt:lpstr>
      <vt:lpstr>What is the study of International Relations about?  How does political science study IR?</vt:lpstr>
      <vt:lpstr>WHAT ARE WE GOING TO DO IN THIS CLASS? </vt:lpstr>
      <vt:lpstr>WHY SHOULD YOU CARE ABOUT THE CONTENT OF THIS CLASS? </vt:lpstr>
      <vt:lpstr>WHAT DO YOU NEED TO KNOW COMING INTO THIS CLASS? </vt:lpstr>
      <vt:lpstr>PowerPoint Presentation</vt:lpstr>
      <vt:lpstr>PowerPoint Presentation</vt:lpstr>
      <vt:lpstr>WHAT DO YOU NEED TO KNOW COMING INTO THIS CLASS? </vt:lpstr>
      <vt:lpstr>WHAT DO WE STUDY IN STUDY IR?</vt:lpstr>
      <vt:lpstr>WHAT ARE SOME OF THE KEY CONCEPTS THAT YOU NEED TO KNOW RIGHT AWAY?</vt:lpstr>
      <vt:lpstr>WHAT ARE SOME OTHER KEY CONCEPTS THAT YOU NEED TO KNOW RIGHT AWAY?</vt:lpstr>
      <vt:lpstr>WHAT YOU SHOULD LEARN FROM MLK’S SPEECH?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Setzler, Mark</dc:creator>
  <cp:lastModifiedBy>Setzler, Mark</cp:lastModifiedBy>
  <cp:revision>122</cp:revision>
  <dcterms:created xsi:type="dcterms:W3CDTF">2014-09-12T02:13:28Z</dcterms:created>
  <dcterms:modified xsi:type="dcterms:W3CDTF">2025-01-08T13:52:14Z</dcterms:modified>
</cp:coreProperties>
</file>