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6" r:id="rId10"/>
  </p:sldIdLst>
  <p:sldSz cx="18288000" cy="10287000"/>
  <p:notesSz cx="6858000" cy="9144000"/>
  <p:embeddedFontLst>
    <p:embeddedFont>
      <p:font typeface="Adirek Sans Bold" panose="020B0604020202020204" charset="-34"/>
      <p:regular r:id="rId12"/>
      <p:bold r:id="rId13"/>
    </p:embeddedFont>
    <p:embeddedFont>
      <p:font typeface="Adirek Sans Heavy" panose="020B0604020202020204" charset="-34"/>
      <p:regular r:id="rId14"/>
      <p:bold r:id="rId15"/>
    </p:embeddedFont>
    <p:embeddedFont>
      <p:font typeface="Roboto" panose="02000000000000000000" pitchFamily="2" charset="0"/>
      <p:regular r:id="rId16"/>
      <p:bold r:id="rId17"/>
      <p:italic r:id="rId18"/>
      <p:boldItalic r:id="rId19"/>
    </p:embeddedFont>
    <p:embeddedFont>
      <p:font typeface="Roboto Bold" panose="02000000000000000000" charset="0"/>
      <p:regular r:id="rId20"/>
      <p:bold r:id="rId21"/>
    </p:embeddedFont>
    <p:embeddedFont>
      <p:font typeface="Roboto Italics" panose="020B060402020202020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54" autoAdjust="0"/>
  </p:normalViewPr>
  <p:slideViewPr>
    <p:cSldViewPr>
      <p:cViewPr varScale="1">
        <p:scale>
          <a:sx n="32" d="100"/>
          <a:sy n="32" d="100"/>
        </p:scale>
        <p:origin x="1638"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Contact: Flores, Lewis et al., and Cao &amp; Gurcay found that this principle applies to LGBTQ+ folks.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charts show the percentage of respondents in each category who expressed hostility before controlling for other factors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2EA"/>
        </a:solidFill>
        <a:effectLst/>
      </p:bgPr>
    </p:bg>
    <p:spTree>
      <p:nvGrpSpPr>
        <p:cNvPr id="1" name=""/>
        <p:cNvGrpSpPr/>
        <p:nvPr/>
      </p:nvGrpSpPr>
      <p:grpSpPr>
        <a:xfrm>
          <a:off x="0" y="0"/>
          <a:ext cx="0" cy="0"/>
          <a:chOff x="0" y="0"/>
          <a:chExt cx="0" cy="0"/>
        </a:xfrm>
      </p:grpSpPr>
      <p:grpSp>
        <p:nvGrpSpPr>
          <p:cNvPr id="2" name="Group 2"/>
          <p:cNvGrpSpPr/>
          <p:nvPr/>
        </p:nvGrpSpPr>
        <p:grpSpPr>
          <a:xfrm>
            <a:off x="-843797" y="-3336857"/>
            <a:ext cx="4632095" cy="14570211"/>
            <a:chOff x="0" y="0"/>
            <a:chExt cx="6176126" cy="19426947"/>
          </a:xfrm>
        </p:grpSpPr>
        <p:grpSp>
          <p:nvGrpSpPr>
            <p:cNvPr id="3" name="Group 3"/>
            <p:cNvGrpSpPr/>
            <p:nvPr/>
          </p:nvGrpSpPr>
          <p:grpSpPr>
            <a:xfrm>
              <a:off x="3092304" y="569781"/>
              <a:ext cx="1085747" cy="18335546"/>
              <a:chOff x="0" y="0"/>
              <a:chExt cx="160434" cy="2709333"/>
            </a:xfrm>
          </p:grpSpPr>
          <p:sp>
            <p:nvSpPr>
              <p:cNvPr id="4" name="Freeform 4"/>
              <p:cNvSpPr/>
              <p:nvPr/>
            </p:nvSpPr>
            <p:spPr>
              <a:xfrm>
                <a:off x="0" y="0"/>
                <a:ext cx="160434" cy="2709333"/>
              </a:xfrm>
              <a:custGeom>
                <a:avLst/>
                <a:gdLst/>
                <a:ahLst/>
                <a:cxnLst/>
                <a:rect l="l" t="t" r="r" b="b"/>
                <a:pathLst>
                  <a:path w="160434" h="2709333">
                    <a:moveTo>
                      <a:pt x="0" y="0"/>
                    </a:moveTo>
                    <a:lnTo>
                      <a:pt x="160434" y="0"/>
                    </a:lnTo>
                    <a:lnTo>
                      <a:pt x="160434" y="2709333"/>
                    </a:lnTo>
                    <a:lnTo>
                      <a:pt x="0" y="2709333"/>
                    </a:lnTo>
                    <a:close/>
                  </a:path>
                </a:pathLst>
              </a:custGeom>
              <a:solidFill>
                <a:srgbClr val="FFFFFF"/>
              </a:solidFill>
            </p:spPr>
            <p:txBody>
              <a:bodyPr/>
              <a:lstStyle/>
              <a:p>
                <a:endParaRPr lang="en-US"/>
              </a:p>
            </p:txBody>
          </p:sp>
          <p:sp>
            <p:nvSpPr>
              <p:cNvPr id="5" name="TextBox 5"/>
              <p:cNvSpPr txBox="1"/>
              <p:nvPr/>
            </p:nvSpPr>
            <p:spPr>
              <a:xfrm>
                <a:off x="0" y="-47625"/>
                <a:ext cx="160434" cy="2756958"/>
              </a:xfrm>
              <a:prstGeom prst="rect">
                <a:avLst/>
              </a:prstGeom>
            </p:spPr>
            <p:txBody>
              <a:bodyPr lIns="50800" tIns="50800" rIns="50800" bIns="50800" rtlCol="0" anchor="ctr"/>
              <a:lstStyle/>
              <a:p>
                <a:pPr algn="ctr">
                  <a:lnSpc>
                    <a:spcPts val="2660"/>
                  </a:lnSpc>
                </a:pPr>
                <a:endParaRPr/>
              </a:p>
            </p:txBody>
          </p:sp>
        </p:grpSp>
        <p:grpSp>
          <p:nvGrpSpPr>
            <p:cNvPr id="6" name="Group 6"/>
            <p:cNvGrpSpPr/>
            <p:nvPr/>
          </p:nvGrpSpPr>
          <p:grpSpPr>
            <a:xfrm>
              <a:off x="4178051" y="78651"/>
              <a:ext cx="976607" cy="19317807"/>
              <a:chOff x="0" y="0"/>
              <a:chExt cx="144307" cy="2854476"/>
            </a:xfrm>
          </p:grpSpPr>
          <p:sp>
            <p:nvSpPr>
              <p:cNvPr id="7" name="Freeform 7"/>
              <p:cNvSpPr/>
              <p:nvPr/>
            </p:nvSpPr>
            <p:spPr>
              <a:xfrm>
                <a:off x="0" y="0"/>
                <a:ext cx="144307" cy="2854476"/>
              </a:xfrm>
              <a:custGeom>
                <a:avLst/>
                <a:gdLst/>
                <a:ahLst/>
                <a:cxnLst/>
                <a:rect l="l" t="t" r="r" b="b"/>
                <a:pathLst>
                  <a:path w="144307" h="2854476">
                    <a:moveTo>
                      <a:pt x="0" y="0"/>
                    </a:moveTo>
                    <a:lnTo>
                      <a:pt x="144307" y="0"/>
                    </a:lnTo>
                    <a:lnTo>
                      <a:pt x="144307" y="2854476"/>
                    </a:lnTo>
                    <a:lnTo>
                      <a:pt x="0" y="2854476"/>
                    </a:lnTo>
                    <a:close/>
                  </a:path>
                </a:pathLst>
              </a:custGeom>
              <a:solidFill>
                <a:srgbClr val="FD6969"/>
              </a:solidFill>
            </p:spPr>
            <p:txBody>
              <a:bodyPr/>
              <a:lstStyle/>
              <a:p>
                <a:endParaRPr lang="en-US"/>
              </a:p>
            </p:txBody>
          </p:sp>
          <p:sp>
            <p:nvSpPr>
              <p:cNvPr id="8" name="TextBox 8"/>
              <p:cNvSpPr txBox="1"/>
              <p:nvPr/>
            </p:nvSpPr>
            <p:spPr>
              <a:xfrm>
                <a:off x="0" y="-47625"/>
                <a:ext cx="144307" cy="2902101"/>
              </a:xfrm>
              <a:prstGeom prst="rect">
                <a:avLst/>
              </a:prstGeom>
            </p:spPr>
            <p:txBody>
              <a:bodyPr lIns="50800" tIns="50800" rIns="50800" bIns="50800" rtlCol="0" anchor="ctr"/>
              <a:lstStyle/>
              <a:p>
                <a:pPr algn="ctr">
                  <a:lnSpc>
                    <a:spcPts val="2660"/>
                  </a:lnSpc>
                </a:pPr>
                <a:endParaRPr/>
              </a:p>
            </p:txBody>
          </p:sp>
        </p:grpSp>
        <p:grpSp>
          <p:nvGrpSpPr>
            <p:cNvPr id="9" name="Group 9"/>
            <p:cNvGrpSpPr/>
            <p:nvPr/>
          </p:nvGrpSpPr>
          <p:grpSpPr>
            <a:xfrm>
              <a:off x="5154658" y="0"/>
              <a:ext cx="1021469" cy="19426947"/>
              <a:chOff x="0" y="0"/>
              <a:chExt cx="150936" cy="2870603"/>
            </a:xfrm>
          </p:grpSpPr>
          <p:sp>
            <p:nvSpPr>
              <p:cNvPr id="10" name="Freeform 10"/>
              <p:cNvSpPr/>
              <p:nvPr/>
            </p:nvSpPr>
            <p:spPr>
              <a:xfrm>
                <a:off x="0" y="0"/>
                <a:ext cx="150936" cy="2870603"/>
              </a:xfrm>
              <a:custGeom>
                <a:avLst/>
                <a:gdLst/>
                <a:ahLst/>
                <a:cxnLst/>
                <a:rect l="l" t="t" r="r" b="b"/>
                <a:pathLst>
                  <a:path w="150936" h="2870603">
                    <a:moveTo>
                      <a:pt x="0" y="0"/>
                    </a:moveTo>
                    <a:lnTo>
                      <a:pt x="150936" y="0"/>
                    </a:lnTo>
                    <a:lnTo>
                      <a:pt x="150936" y="2870603"/>
                    </a:lnTo>
                    <a:lnTo>
                      <a:pt x="0" y="2870603"/>
                    </a:lnTo>
                    <a:close/>
                  </a:path>
                </a:pathLst>
              </a:custGeom>
              <a:solidFill>
                <a:srgbClr val="2B90DB"/>
              </a:solidFill>
            </p:spPr>
            <p:txBody>
              <a:bodyPr/>
              <a:lstStyle/>
              <a:p>
                <a:endParaRPr lang="en-US"/>
              </a:p>
            </p:txBody>
          </p:sp>
          <p:sp>
            <p:nvSpPr>
              <p:cNvPr id="11" name="TextBox 11"/>
              <p:cNvSpPr txBox="1"/>
              <p:nvPr/>
            </p:nvSpPr>
            <p:spPr>
              <a:xfrm>
                <a:off x="0" y="-47625"/>
                <a:ext cx="150936" cy="2918228"/>
              </a:xfrm>
              <a:prstGeom prst="rect">
                <a:avLst/>
              </a:prstGeom>
            </p:spPr>
            <p:txBody>
              <a:bodyPr lIns="50800" tIns="50800" rIns="50800" bIns="50800" rtlCol="0" anchor="ctr"/>
              <a:lstStyle/>
              <a:p>
                <a:pPr algn="ctr">
                  <a:lnSpc>
                    <a:spcPts val="2660"/>
                  </a:lnSpc>
                </a:pPr>
                <a:endParaRPr/>
              </a:p>
            </p:txBody>
          </p:sp>
        </p:grpSp>
        <p:grpSp>
          <p:nvGrpSpPr>
            <p:cNvPr id="12" name="Group 12"/>
            <p:cNvGrpSpPr/>
            <p:nvPr/>
          </p:nvGrpSpPr>
          <p:grpSpPr>
            <a:xfrm>
              <a:off x="0" y="0"/>
              <a:ext cx="2112870" cy="19135907"/>
              <a:chOff x="0" y="0"/>
              <a:chExt cx="312206" cy="2827598"/>
            </a:xfrm>
          </p:grpSpPr>
          <p:sp>
            <p:nvSpPr>
              <p:cNvPr id="13" name="Freeform 13"/>
              <p:cNvSpPr/>
              <p:nvPr/>
            </p:nvSpPr>
            <p:spPr>
              <a:xfrm>
                <a:off x="0" y="0"/>
                <a:ext cx="312206" cy="2827598"/>
              </a:xfrm>
              <a:custGeom>
                <a:avLst/>
                <a:gdLst/>
                <a:ahLst/>
                <a:cxnLst/>
                <a:rect l="l" t="t" r="r" b="b"/>
                <a:pathLst>
                  <a:path w="312206" h="2827598">
                    <a:moveTo>
                      <a:pt x="0" y="0"/>
                    </a:moveTo>
                    <a:lnTo>
                      <a:pt x="312206" y="0"/>
                    </a:lnTo>
                    <a:lnTo>
                      <a:pt x="312206" y="2827598"/>
                    </a:lnTo>
                    <a:lnTo>
                      <a:pt x="0" y="2827598"/>
                    </a:lnTo>
                    <a:close/>
                  </a:path>
                </a:pathLst>
              </a:custGeom>
              <a:solidFill>
                <a:srgbClr val="2B90DB"/>
              </a:solidFill>
            </p:spPr>
            <p:txBody>
              <a:bodyPr/>
              <a:lstStyle/>
              <a:p>
                <a:endParaRPr lang="en-US"/>
              </a:p>
            </p:txBody>
          </p:sp>
          <p:sp>
            <p:nvSpPr>
              <p:cNvPr id="14" name="TextBox 14"/>
              <p:cNvSpPr txBox="1"/>
              <p:nvPr/>
            </p:nvSpPr>
            <p:spPr>
              <a:xfrm>
                <a:off x="0" y="-47625"/>
                <a:ext cx="312206" cy="2875223"/>
              </a:xfrm>
              <a:prstGeom prst="rect">
                <a:avLst/>
              </a:prstGeom>
            </p:spPr>
            <p:txBody>
              <a:bodyPr lIns="50800" tIns="50800" rIns="50800" bIns="50800" rtlCol="0" anchor="ctr"/>
              <a:lstStyle/>
              <a:p>
                <a:pPr algn="ctr">
                  <a:lnSpc>
                    <a:spcPts val="2660"/>
                  </a:lnSpc>
                </a:pPr>
                <a:endParaRPr/>
              </a:p>
            </p:txBody>
          </p:sp>
        </p:grpSp>
        <p:grpSp>
          <p:nvGrpSpPr>
            <p:cNvPr id="15" name="Group 15"/>
            <p:cNvGrpSpPr/>
            <p:nvPr/>
          </p:nvGrpSpPr>
          <p:grpSpPr>
            <a:xfrm>
              <a:off x="2112870" y="382458"/>
              <a:ext cx="976607" cy="18710191"/>
              <a:chOff x="0" y="0"/>
              <a:chExt cx="144307" cy="2764692"/>
            </a:xfrm>
          </p:grpSpPr>
          <p:sp>
            <p:nvSpPr>
              <p:cNvPr id="16" name="Freeform 16"/>
              <p:cNvSpPr/>
              <p:nvPr/>
            </p:nvSpPr>
            <p:spPr>
              <a:xfrm>
                <a:off x="0" y="0"/>
                <a:ext cx="144307" cy="2764692"/>
              </a:xfrm>
              <a:custGeom>
                <a:avLst/>
                <a:gdLst/>
                <a:ahLst/>
                <a:cxnLst/>
                <a:rect l="l" t="t" r="r" b="b"/>
                <a:pathLst>
                  <a:path w="144307" h="2764692">
                    <a:moveTo>
                      <a:pt x="0" y="0"/>
                    </a:moveTo>
                    <a:lnTo>
                      <a:pt x="144307" y="0"/>
                    </a:lnTo>
                    <a:lnTo>
                      <a:pt x="144307" y="2764692"/>
                    </a:lnTo>
                    <a:lnTo>
                      <a:pt x="0" y="2764692"/>
                    </a:lnTo>
                    <a:close/>
                  </a:path>
                </a:pathLst>
              </a:custGeom>
              <a:solidFill>
                <a:srgbClr val="FD6969"/>
              </a:solidFill>
            </p:spPr>
            <p:txBody>
              <a:bodyPr/>
              <a:lstStyle/>
              <a:p>
                <a:endParaRPr lang="en-US"/>
              </a:p>
            </p:txBody>
          </p:sp>
          <p:sp>
            <p:nvSpPr>
              <p:cNvPr id="17" name="TextBox 17"/>
              <p:cNvSpPr txBox="1"/>
              <p:nvPr/>
            </p:nvSpPr>
            <p:spPr>
              <a:xfrm>
                <a:off x="0" y="-47625"/>
                <a:ext cx="144307" cy="2812317"/>
              </a:xfrm>
              <a:prstGeom prst="rect">
                <a:avLst/>
              </a:prstGeom>
            </p:spPr>
            <p:txBody>
              <a:bodyPr lIns="50800" tIns="50800" rIns="50800" bIns="50800" rtlCol="0" anchor="ctr"/>
              <a:lstStyle/>
              <a:p>
                <a:pPr algn="ctr">
                  <a:lnSpc>
                    <a:spcPts val="2660"/>
                  </a:lnSpc>
                </a:pPr>
                <a:endParaRPr/>
              </a:p>
            </p:txBody>
          </p:sp>
        </p:grpSp>
      </p:grpSp>
      <p:sp>
        <p:nvSpPr>
          <p:cNvPr id="18" name="AutoShape 18"/>
          <p:cNvSpPr/>
          <p:nvPr/>
        </p:nvSpPr>
        <p:spPr>
          <a:xfrm>
            <a:off x="4664768" y="1365122"/>
            <a:ext cx="14202468" cy="0"/>
          </a:xfrm>
          <a:prstGeom prst="line">
            <a:avLst/>
          </a:prstGeom>
          <a:ln w="19050" cap="flat">
            <a:solidFill>
              <a:srgbClr val="5B544C"/>
            </a:solidFill>
            <a:prstDash val="solid"/>
            <a:headEnd type="none" w="sm" len="sm"/>
            <a:tailEnd type="none" w="sm" len="sm"/>
          </a:ln>
        </p:spPr>
        <p:txBody>
          <a:bodyPr/>
          <a:lstStyle/>
          <a:p>
            <a:endParaRPr lang="en-US"/>
          </a:p>
        </p:txBody>
      </p:sp>
      <p:sp>
        <p:nvSpPr>
          <p:cNvPr id="19" name="TextBox 19"/>
          <p:cNvSpPr txBox="1"/>
          <p:nvPr/>
        </p:nvSpPr>
        <p:spPr>
          <a:xfrm>
            <a:off x="5215915" y="2189133"/>
            <a:ext cx="11595292" cy="2024369"/>
          </a:xfrm>
          <a:prstGeom prst="rect">
            <a:avLst/>
          </a:prstGeom>
        </p:spPr>
        <p:txBody>
          <a:bodyPr lIns="0" tIns="0" rIns="0" bIns="0" rtlCol="0" anchor="t">
            <a:spAutoFit/>
          </a:bodyPr>
          <a:lstStyle/>
          <a:p>
            <a:pPr>
              <a:lnSpc>
                <a:spcPts val="16520"/>
              </a:lnSpc>
            </a:pPr>
            <a:r>
              <a:rPr lang="en-US" sz="11800">
                <a:solidFill>
                  <a:srgbClr val="2B90DB"/>
                </a:solidFill>
                <a:latin typeface="Adirek Sans Heavy"/>
              </a:rPr>
              <a:t>BEYOND THE BINARY</a:t>
            </a:r>
          </a:p>
        </p:txBody>
      </p:sp>
      <p:sp>
        <p:nvSpPr>
          <p:cNvPr id="20" name="TextBox 20"/>
          <p:cNvSpPr txBox="1"/>
          <p:nvPr/>
        </p:nvSpPr>
        <p:spPr>
          <a:xfrm>
            <a:off x="5215915" y="4406723"/>
            <a:ext cx="9915717" cy="1275655"/>
          </a:xfrm>
          <a:prstGeom prst="rect">
            <a:avLst/>
          </a:prstGeom>
        </p:spPr>
        <p:txBody>
          <a:bodyPr lIns="0" tIns="0" rIns="0" bIns="0" rtlCol="0" anchor="t">
            <a:spAutoFit/>
          </a:bodyPr>
          <a:lstStyle/>
          <a:p>
            <a:pPr>
              <a:lnSpc>
                <a:spcPts val="5121"/>
              </a:lnSpc>
            </a:pPr>
            <a:r>
              <a:rPr lang="en-US" sz="3201">
                <a:solidFill>
                  <a:srgbClr val="FD6969"/>
                </a:solidFill>
                <a:latin typeface="Roboto"/>
              </a:rPr>
              <a:t>How Knowledge from Religion, Science, and Personal Contact Influence Hostility Toward Transgender Rights</a:t>
            </a:r>
          </a:p>
        </p:txBody>
      </p:sp>
      <p:sp>
        <p:nvSpPr>
          <p:cNvPr id="21" name="TextBox 21"/>
          <p:cNvSpPr txBox="1"/>
          <p:nvPr/>
        </p:nvSpPr>
        <p:spPr>
          <a:xfrm>
            <a:off x="5215915" y="7172549"/>
            <a:ext cx="2936525" cy="772795"/>
          </a:xfrm>
          <a:prstGeom prst="rect">
            <a:avLst/>
          </a:prstGeom>
        </p:spPr>
        <p:txBody>
          <a:bodyPr lIns="0" tIns="0" rIns="0" bIns="0" rtlCol="0" anchor="t">
            <a:spAutoFit/>
          </a:bodyPr>
          <a:lstStyle/>
          <a:p>
            <a:pPr>
              <a:lnSpc>
                <a:spcPts val="3079"/>
              </a:lnSpc>
              <a:spcBef>
                <a:spcPct val="0"/>
              </a:spcBef>
            </a:pPr>
            <a:r>
              <a:rPr lang="en-US" sz="2199" spc="109">
                <a:solidFill>
                  <a:srgbClr val="5B544C"/>
                </a:solidFill>
                <a:latin typeface="Roboto Bold"/>
              </a:rPr>
              <a:t>presented by: MAGGIE SELMAN</a:t>
            </a:r>
          </a:p>
        </p:txBody>
      </p:sp>
      <p:sp>
        <p:nvSpPr>
          <p:cNvPr id="22" name="AutoShape 22"/>
          <p:cNvSpPr/>
          <p:nvPr/>
        </p:nvSpPr>
        <p:spPr>
          <a:xfrm>
            <a:off x="4664768" y="8997955"/>
            <a:ext cx="14202468" cy="0"/>
          </a:xfrm>
          <a:prstGeom prst="line">
            <a:avLst/>
          </a:prstGeom>
          <a:ln w="19050" cap="flat">
            <a:solidFill>
              <a:srgbClr val="5B544C"/>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2EA"/>
        </a:solidFill>
        <a:effectLst/>
      </p:bgPr>
    </p:bg>
    <p:spTree>
      <p:nvGrpSpPr>
        <p:cNvPr id="1" name=""/>
        <p:cNvGrpSpPr/>
        <p:nvPr/>
      </p:nvGrpSpPr>
      <p:grpSpPr>
        <a:xfrm>
          <a:off x="0" y="0"/>
          <a:ext cx="0" cy="0"/>
          <a:chOff x="0" y="0"/>
          <a:chExt cx="0" cy="0"/>
        </a:xfrm>
      </p:grpSpPr>
      <p:sp>
        <p:nvSpPr>
          <p:cNvPr id="2" name="AutoShape 2"/>
          <p:cNvSpPr/>
          <p:nvPr/>
        </p:nvSpPr>
        <p:spPr>
          <a:xfrm flipV="1">
            <a:off x="927292" y="1203339"/>
            <a:ext cx="13245531" cy="0"/>
          </a:xfrm>
          <a:prstGeom prst="line">
            <a:avLst/>
          </a:prstGeom>
          <a:ln w="19050" cap="flat">
            <a:solidFill>
              <a:srgbClr val="283728"/>
            </a:solidFill>
            <a:prstDash val="solid"/>
            <a:headEnd type="none" w="sm" len="sm"/>
            <a:tailEnd type="none" w="sm" len="sm"/>
          </a:ln>
        </p:spPr>
        <p:txBody>
          <a:bodyPr/>
          <a:lstStyle/>
          <a:p>
            <a:endParaRPr lang="en-US"/>
          </a:p>
        </p:txBody>
      </p:sp>
      <p:grpSp>
        <p:nvGrpSpPr>
          <p:cNvPr id="3" name="Group 3"/>
          <p:cNvGrpSpPr/>
          <p:nvPr/>
        </p:nvGrpSpPr>
        <p:grpSpPr>
          <a:xfrm>
            <a:off x="0" y="0"/>
            <a:ext cx="747070" cy="791145"/>
            <a:chOff x="0" y="0"/>
            <a:chExt cx="196759" cy="208368"/>
          </a:xfrm>
        </p:grpSpPr>
        <p:sp>
          <p:nvSpPr>
            <p:cNvPr id="4" name="Freeform 4"/>
            <p:cNvSpPr/>
            <p:nvPr/>
          </p:nvSpPr>
          <p:spPr>
            <a:xfrm>
              <a:off x="0" y="0"/>
              <a:ext cx="196759" cy="208368"/>
            </a:xfrm>
            <a:custGeom>
              <a:avLst/>
              <a:gdLst/>
              <a:ahLst/>
              <a:cxnLst/>
              <a:rect l="l" t="t" r="r" b="b"/>
              <a:pathLst>
                <a:path w="196759" h="208368">
                  <a:moveTo>
                    <a:pt x="0" y="0"/>
                  </a:moveTo>
                  <a:lnTo>
                    <a:pt x="196759" y="0"/>
                  </a:lnTo>
                  <a:lnTo>
                    <a:pt x="196759" y="208368"/>
                  </a:lnTo>
                  <a:lnTo>
                    <a:pt x="0" y="208368"/>
                  </a:lnTo>
                  <a:close/>
                </a:path>
              </a:pathLst>
            </a:custGeom>
            <a:solidFill>
              <a:srgbClr val="FD6969"/>
            </a:solidFill>
          </p:spPr>
          <p:txBody>
            <a:bodyPr/>
            <a:lstStyle/>
            <a:p>
              <a:endParaRPr lang="en-US"/>
            </a:p>
          </p:txBody>
        </p:sp>
        <p:sp>
          <p:nvSpPr>
            <p:cNvPr id="5" name="TextBox 5"/>
            <p:cNvSpPr txBox="1"/>
            <p:nvPr/>
          </p:nvSpPr>
          <p:spPr>
            <a:xfrm>
              <a:off x="0" y="-47625"/>
              <a:ext cx="196759" cy="255993"/>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a:off x="11400484" y="0"/>
            <a:ext cx="7194510" cy="10287000"/>
            <a:chOff x="0" y="0"/>
            <a:chExt cx="1894850" cy="2709333"/>
          </a:xfrm>
        </p:grpSpPr>
        <p:sp>
          <p:nvSpPr>
            <p:cNvPr id="7" name="Freeform 7"/>
            <p:cNvSpPr/>
            <p:nvPr/>
          </p:nvSpPr>
          <p:spPr>
            <a:xfrm>
              <a:off x="0" y="0"/>
              <a:ext cx="1894850" cy="2709333"/>
            </a:xfrm>
            <a:custGeom>
              <a:avLst/>
              <a:gdLst/>
              <a:ahLst/>
              <a:cxnLst/>
              <a:rect l="l" t="t" r="r" b="b"/>
              <a:pathLst>
                <a:path w="1894850" h="2709333">
                  <a:moveTo>
                    <a:pt x="0" y="0"/>
                  </a:moveTo>
                  <a:lnTo>
                    <a:pt x="1894850" y="0"/>
                  </a:lnTo>
                  <a:lnTo>
                    <a:pt x="1894850" y="2709333"/>
                  </a:lnTo>
                  <a:lnTo>
                    <a:pt x="0" y="2709333"/>
                  </a:lnTo>
                  <a:close/>
                </a:path>
              </a:pathLst>
            </a:custGeom>
            <a:solidFill>
              <a:srgbClr val="FD6969"/>
            </a:solidFill>
          </p:spPr>
          <p:txBody>
            <a:bodyPr/>
            <a:lstStyle/>
            <a:p>
              <a:endParaRPr lang="en-US"/>
            </a:p>
          </p:txBody>
        </p:sp>
        <p:sp>
          <p:nvSpPr>
            <p:cNvPr id="8" name="TextBox 8"/>
            <p:cNvSpPr txBox="1"/>
            <p:nvPr/>
          </p:nvSpPr>
          <p:spPr>
            <a:xfrm>
              <a:off x="0" y="-38100"/>
              <a:ext cx="1894850" cy="2747433"/>
            </a:xfrm>
            <a:prstGeom prst="rect">
              <a:avLst/>
            </a:prstGeom>
          </p:spPr>
          <p:txBody>
            <a:bodyPr lIns="50800" tIns="50800" rIns="50800" bIns="50800" rtlCol="0" anchor="ctr"/>
            <a:lstStyle/>
            <a:p>
              <a:pPr algn="ctr">
                <a:lnSpc>
                  <a:spcPts val="1989"/>
                </a:lnSpc>
              </a:pPr>
              <a:endParaRPr/>
            </a:p>
          </p:txBody>
        </p:sp>
      </p:grpSp>
      <p:sp>
        <p:nvSpPr>
          <p:cNvPr id="9" name="TextBox 9"/>
          <p:cNvSpPr txBox="1"/>
          <p:nvPr/>
        </p:nvSpPr>
        <p:spPr>
          <a:xfrm>
            <a:off x="1028700" y="1271305"/>
            <a:ext cx="8995972" cy="1973639"/>
          </a:xfrm>
          <a:prstGeom prst="rect">
            <a:avLst/>
          </a:prstGeom>
        </p:spPr>
        <p:txBody>
          <a:bodyPr lIns="0" tIns="0" rIns="0" bIns="0" rtlCol="0" anchor="t">
            <a:spAutoFit/>
          </a:bodyPr>
          <a:lstStyle/>
          <a:p>
            <a:pPr>
              <a:lnSpc>
                <a:spcPts val="16160"/>
              </a:lnSpc>
            </a:pPr>
            <a:r>
              <a:rPr lang="en-US" sz="11543">
                <a:solidFill>
                  <a:srgbClr val="FD6969"/>
                </a:solidFill>
                <a:latin typeface="Adirek Sans Heavy"/>
              </a:rPr>
              <a:t>INTRODUCTION</a:t>
            </a:r>
          </a:p>
        </p:txBody>
      </p:sp>
      <p:sp>
        <p:nvSpPr>
          <p:cNvPr id="10" name="TextBox 10"/>
          <p:cNvSpPr txBox="1"/>
          <p:nvPr/>
        </p:nvSpPr>
        <p:spPr>
          <a:xfrm>
            <a:off x="747070" y="3102069"/>
            <a:ext cx="9948932" cy="5809615"/>
          </a:xfrm>
          <a:prstGeom prst="rect">
            <a:avLst/>
          </a:prstGeom>
        </p:spPr>
        <p:txBody>
          <a:bodyPr lIns="0" tIns="0" rIns="0" bIns="0" rtlCol="0" anchor="t">
            <a:spAutoFit/>
          </a:bodyPr>
          <a:lstStyle/>
          <a:p>
            <a:pPr>
              <a:lnSpc>
                <a:spcPts val="5120"/>
              </a:lnSpc>
            </a:pPr>
            <a:r>
              <a:rPr lang="en-US" sz="3200">
                <a:solidFill>
                  <a:srgbClr val="5B544C"/>
                </a:solidFill>
                <a:latin typeface="Roboto"/>
              </a:rPr>
              <a:t>In 2022 and 2023, state legislatures introduced 250 and at least 142 anti-trans bills, respectively. Yet, 64-73% of Americans support laws protecting trans people from discrimination. </a:t>
            </a:r>
          </a:p>
          <a:p>
            <a:pPr>
              <a:lnSpc>
                <a:spcPts val="5120"/>
              </a:lnSpc>
            </a:pPr>
            <a:endParaRPr lang="en-US" sz="3200">
              <a:solidFill>
                <a:srgbClr val="5B544C"/>
              </a:solidFill>
              <a:latin typeface="Roboto"/>
            </a:endParaRPr>
          </a:p>
          <a:p>
            <a:pPr>
              <a:lnSpc>
                <a:spcPts val="5120"/>
              </a:lnSpc>
            </a:pPr>
            <a:r>
              <a:rPr lang="en-US" sz="3200">
                <a:solidFill>
                  <a:srgbClr val="5B544C"/>
                </a:solidFill>
                <a:latin typeface="Roboto"/>
              </a:rPr>
              <a:t>This research will provide insight into the root causes of hostility toward transgender people as measured by three variables intended to gauge variations in hostility by type of right.</a:t>
            </a:r>
          </a:p>
        </p:txBody>
      </p:sp>
      <p:sp>
        <p:nvSpPr>
          <p:cNvPr id="11" name="TextBox 11"/>
          <p:cNvSpPr txBox="1"/>
          <p:nvPr/>
        </p:nvSpPr>
        <p:spPr>
          <a:xfrm>
            <a:off x="12136362" y="1526653"/>
            <a:ext cx="5122938" cy="608905"/>
          </a:xfrm>
          <a:prstGeom prst="rect">
            <a:avLst/>
          </a:prstGeom>
        </p:spPr>
        <p:txBody>
          <a:bodyPr lIns="0" tIns="0" rIns="0" bIns="0" rtlCol="0" anchor="t">
            <a:spAutoFit/>
          </a:bodyPr>
          <a:lstStyle/>
          <a:p>
            <a:pPr algn="just">
              <a:lnSpc>
                <a:spcPts val="5121"/>
              </a:lnSpc>
            </a:pPr>
            <a:r>
              <a:rPr lang="en-US" sz="3201">
                <a:solidFill>
                  <a:srgbClr val="FAF2EA"/>
                </a:solidFill>
                <a:latin typeface="Adirek Sans Bold"/>
              </a:rPr>
              <a:t>Question #1</a:t>
            </a:r>
          </a:p>
        </p:txBody>
      </p:sp>
      <p:sp>
        <p:nvSpPr>
          <p:cNvPr id="12" name="TextBox 12"/>
          <p:cNvSpPr txBox="1"/>
          <p:nvPr/>
        </p:nvSpPr>
        <p:spPr>
          <a:xfrm>
            <a:off x="12136362" y="5598375"/>
            <a:ext cx="5122938" cy="608905"/>
          </a:xfrm>
          <a:prstGeom prst="rect">
            <a:avLst/>
          </a:prstGeom>
        </p:spPr>
        <p:txBody>
          <a:bodyPr lIns="0" tIns="0" rIns="0" bIns="0" rtlCol="0" anchor="t">
            <a:spAutoFit/>
          </a:bodyPr>
          <a:lstStyle/>
          <a:p>
            <a:pPr algn="just">
              <a:lnSpc>
                <a:spcPts val="5121"/>
              </a:lnSpc>
            </a:pPr>
            <a:r>
              <a:rPr lang="en-US" sz="3201">
                <a:solidFill>
                  <a:srgbClr val="FAF2EA"/>
                </a:solidFill>
                <a:latin typeface="Adirek Sans Bold"/>
              </a:rPr>
              <a:t>Question #2</a:t>
            </a:r>
          </a:p>
        </p:txBody>
      </p:sp>
      <p:sp>
        <p:nvSpPr>
          <p:cNvPr id="13" name="TextBox 13"/>
          <p:cNvSpPr txBox="1"/>
          <p:nvPr/>
        </p:nvSpPr>
        <p:spPr>
          <a:xfrm>
            <a:off x="12136362" y="2268356"/>
            <a:ext cx="5122938" cy="2571055"/>
          </a:xfrm>
          <a:prstGeom prst="rect">
            <a:avLst/>
          </a:prstGeom>
        </p:spPr>
        <p:txBody>
          <a:bodyPr lIns="0" tIns="0" rIns="0" bIns="0" rtlCol="0" anchor="t">
            <a:spAutoFit/>
          </a:bodyPr>
          <a:lstStyle/>
          <a:p>
            <a:pPr>
              <a:lnSpc>
                <a:spcPts val="5121"/>
              </a:lnSpc>
            </a:pPr>
            <a:r>
              <a:rPr lang="en-US" sz="3201">
                <a:solidFill>
                  <a:srgbClr val="FAF2EA"/>
                </a:solidFill>
                <a:latin typeface="Roboto"/>
              </a:rPr>
              <a:t>Where do people get the knowledge that informs their attitudes toward transgender folks?</a:t>
            </a:r>
          </a:p>
        </p:txBody>
      </p:sp>
      <p:sp>
        <p:nvSpPr>
          <p:cNvPr id="14" name="TextBox 14"/>
          <p:cNvSpPr txBox="1"/>
          <p:nvPr/>
        </p:nvSpPr>
        <p:spPr>
          <a:xfrm>
            <a:off x="12136362" y="6340630"/>
            <a:ext cx="5122938" cy="2571055"/>
          </a:xfrm>
          <a:prstGeom prst="rect">
            <a:avLst/>
          </a:prstGeom>
        </p:spPr>
        <p:txBody>
          <a:bodyPr lIns="0" tIns="0" rIns="0" bIns="0" rtlCol="0" anchor="t">
            <a:spAutoFit/>
          </a:bodyPr>
          <a:lstStyle/>
          <a:p>
            <a:pPr>
              <a:lnSpc>
                <a:spcPts val="5121"/>
              </a:lnSpc>
            </a:pPr>
            <a:r>
              <a:rPr lang="en-US" sz="3201" dirty="0">
                <a:solidFill>
                  <a:srgbClr val="FAF2EA"/>
                </a:solidFill>
                <a:latin typeface="Roboto"/>
              </a:rPr>
              <a:t>Why do people display more hostility toward certain types of transgender rights but not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90D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79214" cy="1713404"/>
          </a:xfrm>
        </p:grpSpPr>
        <p:sp>
          <p:nvSpPr>
            <p:cNvPr id="3" name="Freeform 3"/>
            <p:cNvSpPr/>
            <p:nvPr/>
          </p:nvSpPr>
          <p:spPr>
            <a:xfrm>
              <a:off x="0" y="0"/>
              <a:ext cx="3379214" cy="1713404"/>
            </a:xfrm>
            <a:custGeom>
              <a:avLst/>
              <a:gdLst/>
              <a:ahLst/>
              <a:cxnLst/>
              <a:rect l="l" t="t" r="r" b="b"/>
              <a:pathLst>
                <a:path w="3379214" h="1713404">
                  <a:moveTo>
                    <a:pt x="0" y="0"/>
                  </a:moveTo>
                  <a:lnTo>
                    <a:pt x="3379214" y="0"/>
                  </a:lnTo>
                  <a:lnTo>
                    <a:pt x="3379214" y="1713404"/>
                  </a:lnTo>
                  <a:lnTo>
                    <a:pt x="0" y="1713404"/>
                  </a:lnTo>
                  <a:close/>
                </a:path>
              </a:pathLst>
            </a:custGeom>
            <a:solidFill>
              <a:srgbClr val="FAF2EA"/>
            </a:solidFill>
          </p:spPr>
          <p:txBody>
            <a:bodyPr/>
            <a:lstStyle/>
            <a:p>
              <a:endParaRPr lang="en-US"/>
            </a:p>
          </p:txBody>
        </p:sp>
        <p:sp>
          <p:nvSpPr>
            <p:cNvPr id="4" name="TextBox 4"/>
            <p:cNvSpPr txBox="1"/>
            <p:nvPr/>
          </p:nvSpPr>
          <p:spPr>
            <a:xfrm>
              <a:off x="0" y="-47625"/>
              <a:ext cx="3379214" cy="1761029"/>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9387459" y="2258164"/>
            <a:ext cx="7103157" cy="2080900"/>
          </a:xfrm>
          <a:prstGeom prst="rect">
            <a:avLst/>
          </a:prstGeom>
        </p:spPr>
        <p:txBody>
          <a:bodyPr lIns="0" tIns="0" rIns="0" bIns="0" rtlCol="0" anchor="t">
            <a:spAutoFit/>
          </a:bodyPr>
          <a:lstStyle/>
          <a:p>
            <a:pPr algn="r">
              <a:lnSpc>
                <a:spcPts val="17079"/>
              </a:lnSpc>
            </a:pPr>
            <a:r>
              <a:rPr lang="en-US" sz="12199">
                <a:solidFill>
                  <a:srgbClr val="2B90DB"/>
                </a:solidFill>
                <a:latin typeface="Adirek Sans Heavy"/>
              </a:rPr>
              <a:t>THEORIES</a:t>
            </a:r>
          </a:p>
        </p:txBody>
      </p:sp>
      <p:sp>
        <p:nvSpPr>
          <p:cNvPr id="6" name="TextBox 6"/>
          <p:cNvSpPr txBox="1"/>
          <p:nvPr/>
        </p:nvSpPr>
        <p:spPr>
          <a:xfrm>
            <a:off x="3114565" y="2040172"/>
            <a:ext cx="5511801" cy="2612328"/>
          </a:xfrm>
          <a:prstGeom prst="rect">
            <a:avLst/>
          </a:prstGeom>
        </p:spPr>
        <p:txBody>
          <a:bodyPr lIns="0" tIns="0" rIns="0" bIns="0" rtlCol="0" anchor="t">
            <a:spAutoFit/>
          </a:bodyPr>
          <a:lstStyle/>
          <a:p>
            <a:pPr algn="just">
              <a:lnSpc>
                <a:spcPts val="3521"/>
              </a:lnSpc>
            </a:pPr>
            <a:r>
              <a:rPr lang="en-US" sz="2201">
                <a:solidFill>
                  <a:srgbClr val="5B544C"/>
                </a:solidFill>
                <a:latin typeface="Roboto Bold"/>
              </a:rPr>
              <a:t>Cognitive Consistency:</a:t>
            </a:r>
            <a:r>
              <a:rPr lang="en-US" sz="2201">
                <a:solidFill>
                  <a:srgbClr val="5B544C"/>
                </a:solidFill>
                <a:latin typeface="Roboto"/>
              </a:rPr>
              <a:t> We naturally want our attitudes, beliefs, values, and behaviors to align with one another. We are especially “constrained” by our religious and ideological identities/beliefs (Kruglanski et al. 2018)</a:t>
            </a:r>
          </a:p>
        </p:txBody>
      </p:sp>
      <p:sp>
        <p:nvSpPr>
          <p:cNvPr id="7" name="TextBox 7"/>
          <p:cNvSpPr txBox="1"/>
          <p:nvPr/>
        </p:nvSpPr>
        <p:spPr>
          <a:xfrm>
            <a:off x="3114565" y="4796299"/>
            <a:ext cx="5511801" cy="3488628"/>
          </a:xfrm>
          <a:prstGeom prst="rect">
            <a:avLst/>
          </a:prstGeom>
        </p:spPr>
        <p:txBody>
          <a:bodyPr lIns="0" tIns="0" rIns="0" bIns="0" rtlCol="0" anchor="t">
            <a:spAutoFit/>
          </a:bodyPr>
          <a:lstStyle/>
          <a:p>
            <a:pPr algn="just">
              <a:lnSpc>
                <a:spcPts val="3521"/>
              </a:lnSpc>
            </a:pPr>
            <a:r>
              <a:rPr lang="en-US" sz="2201">
                <a:solidFill>
                  <a:srgbClr val="5B544C"/>
                </a:solidFill>
                <a:latin typeface="Roboto Bold"/>
              </a:rPr>
              <a:t>Education for Prejudice Reduction:</a:t>
            </a:r>
            <a:r>
              <a:rPr lang="en-US" sz="2201">
                <a:solidFill>
                  <a:srgbClr val="5B544C"/>
                </a:solidFill>
                <a:latin typeface="Roboto"/>
              </a:rPr>
              <a:t> Several studies (Morrison, Duncan, and Parton 2015; Tondok, Suryanto, and Ardi 2022; McKown 2005) find that education may be an effective means of reducing prejudice. Other studies suggest scientific knowledge is  an antagonist to religious teachings on certain moral and social issues.</a:t>
            </a:r>
          </a:p>
        </p:txBody>
      </p:sp>
      <p:sp>
        <p:nvSpPr>
          <p:cNvPr id="8" name="TextBox 8"/>
          <p:cNvSpPr txBox="1"/>
          <p:nvPr/>
        </p:nvSpPr>
        <p:spPr>
          <a:xfrm>
            <a:off x="1718782" y="1849672"/>
            <a:ext cx="1229096" cy="1441429"/>
          </a:xfrm>
          <a:prstGeom prst="rect">
            <a:avLst/>
          </a:prstGeom>
        </p:spPr>
        <p:txBody>
          <a:bodyPr lIns="0" tIns="0" rIns="0" bIns="0" rtlCol="0" anchor="t">
            <a:spAutoFit/>
          </a:bodyPr>
          <a:lstStyle/>
          <a:p>
            <a:pPr>
              <a:lnSpc>
                <a:spcPts val="11899"/>
              </a:lnSpc>
            </a:pPr>
            <a:r>
              <a:rPr lang="en-US" sz="8499">
                <a:solidFill>
                  <a:srgbClr val="FD6969"/>
                </a:solidFill>
                <a:latin typeface="Adirek Sans Heavy"/>
              </a:rPr>
              <a:t>01</a:t>
            </a:r>
          </a:p>
        </p:txBody>
      </p:sp>
      <p:sp>
        <p:nvSpPr>
          <p:cNvPr id="9" name="TextBox 9"/>
          <p:cNvSpPr txBox="1"/>
          <p:nvPr/>
        </p:nvSpPr>
        <p:spPr>
          <a:xfrm>
            <a:off x="1718782" y="4605015"/>
            <a:ext cx="1229096" cy="1441429"/>
          </a:xfrm>
          <a:prstGeom prst="rect">
            <a:avLst/>
          </a:prstGeom>
        </p:spPr>
        <p:txBody>
          <a:bodyPr lIns="0" tIns="0" rIns="0" bIns="0" rtlCol="0" anchor="t">
            <a:spAutoFit/>
          </a:bodyPr>
          <a:lstStyle/>
          <a:p>
            <a:pPr>
              <a:lnSpc>
                <a:spcPts val="11899"/>
              </a:lnSpc>
            </a:pPr>
            <a:r>
              <a:rPr lang="en-US" sz="8499">
                <a:solidFill>
                  <a:srgbClr val="FD6969"/>
                </a:solidFill>
                <a:latin typeface="Adirek Sans Heavy"/>
              </a:rPr>
              <a:t>02</a:t>
            </a:r>
          </a:p>
        </p:txBody>
      </p:sp>
      <p:sp>
        <p:nvSpPr>
          <p:cNvPr id="10" name="AutoShape 10"/>
          <p:cNvSpPr/>
          <p:nvPr/>
        </p:nvSpPr>
        <p:spPr>
          <a:xfrm>
            <a:off x="2284302" y="1709737"/>
            <a:ext cx="14123605" cy="0"/>
          </a:xfrm>
          <a:prstGeom prst="line">
            <a:avLst/>
          </a:prstGeom>
          <a:ln w="19050" cap="flat">
            <a:solidFill>
              <a:srgbClr val="283728"/>
            </a:solidFill>
            <a:prstDash val="solid"/>
            <a:headEnd type="none" w="sm" len="sm"/>
            <a:tailEnd type="none" w="sm" len="sm"/>
          </a:ln>
        </p:spPr>
        <p:txBody>
          <a:bodyPr/>
          <a:lstStyle/>
          <a:p>
            <a:endParaRPr lang="en-US"/>
          </a:p>
        </p:txBody>
      </p:sp>
      <p:sp>
        <p:nvSpPr>
          <p:cNvPr id="11" name="AutoShape 11"/>
          <p:cNvSpPr/>
          <p:nvPr/>
        </p:nvSpPr>
        <p:spPr>
          <a:xfrm>
            <a:off x="2367011" y="8577262"/>
            <a:ext cx="14123605" cy="0"/>
          </a:xfrm>
          <a:prstGeom prst="line">
            <a:avLst/>
          </a:prstGeom>
          <a:ln w="19050" cap="flat">
            <a:solidFill>
              <a:srgbClr val="283728"/>
            </a:solidFill>
            <a:prstDash val="solid"/>
            <a:headEnd type="none" w="sm" len="sm"/>
            <a:tailEnd type="none" w="sm" len="sm"/>
          </a:ln>
        </p:spPr>
        <p:txBody>
          <a:bodyPr/>
          <a:lstStyle/>
          <a:p>
            <a:endParaRPr lang="en-US"/>
          </a:p>
        </p:txBody>
      </p:sp>
      <p:sp>
        <p:nvSpPr>
          <p:cNvPr id="12" name="TextBox 12"/>
          <p:cNvSpPr txBox="1"/>
          <p:nvPr/>
        </p:nvSpPr>
        <p:spPr>
          <a:xfrm>
            <a:off x="10539784" y="4795515"/>
            <a:ext cx="5950832" cy="3488628"/>
          </a:xfrm>
          <a:prstGeom prst="rect">
            <a:avLst/>
          </a:prstGeom>
        </p:spPr>
        <p:txBody>
          <a:bodyPr lIns="0" tIns="0" rIns="0" bIns="0" rtlCol="0" anchor="t">
            <a:spAutoFit/>
          </a:bodyPr>
          <a:lstStyle/>
          <a:p>
            <a:pPr algn="just">
              <a:lnSpc>
                <a:spcPts val="3521"/>
              </a:lnSpc>
            </a:pPr>
            <a:r>
              <a:rPr lang="en-US" sz="2201">
                <a:solidFill>
                  <a:srgbClr val="5B544C"/>
                </a:solidFill>
                <a:latin typeface="Roboto Bold"/>
              </a:rPr>
              <a:t>Contact Theory:</a:t>
            </a:r>
            <a:r>
              <a:rPr lang="en-US" sz="2201">
                <a:solidFill>
                  <a:srgbClr val="5B544C"/>
                </a:solidFill>
                <a:latin typeface="Roboto"/>
              </a:rPr>
              <a:t> Contact between an in-group and out-group reduces prejudice by encouraging the groups to find commonalities and humanity within each other (Pettigrew and Tropp 2006). Prior research shows contact is correlated with more positive attitudes toward trans identities, but its effects of attitudes toward policy varies. </a:t>
            </a:r>
          </a:p>
        </p:txBody>
      </p:sp>
      <p:sp>
        <p:nvSpPr>
          <p:cNvPr id="13" name="TextBox 13"/>
          <p:cNvSpPr txBox="1"/>
          <p:nvPr/>
        </p:nvSpPr>
        <p:spPr>
          <a:xfrm>
            <a:off x="9144000" y="4605015"/>
            <a:ext cx="1229096" cy="1441451"/>
          </a:xfrm>
          <a:prstGeom prst="rect">
            <a:avLst/>
          </a:prstGeom>
        </p:spPr>
        <p:txBody>
          <a:bodyPr lIns="0" tIns="0" rIns="0" bIns="0" rtlCol="0" anchor="t">
            <a:spAutoFit/>
          </a:bodyPr>
          <a:lstStyle/>
          <a:p>
            <a:pPr>
              <a:lnSpc>
                <a:spcPts val="11899"/>
              </a:lnSpc>
            </a:pPr>
            <a:r>
              <a:rPr lang="en-US" sz="8499">
                <a:solidFill>
                  <a:srgbClr val="FD6969"/>
                </a:solidFill>
                <a:latin typeface="Adirek Sans Heavy"/>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2EA"/>
        </a:solidFill>
        <a:effectLst/>
      </p:bgPr>
    </p:bg>
    <p:spTree>
      <p:nvGrpSpPr>
        <p:cNvPr id="1" name=""/>
        <p:cNvGrpSpPr/>
        <p:nvPr/>
      </p:nvGrpSpPr>
      <p:grpSpPr>
        <a:xfrm>
          <a:off x="0" y="0"/>
          <a:ext cx="0" cy="0"/>
          <a:chOff x="0" y="0"/>
          <a:chExt cx="0" cy="0"/>
        </a:xfrm>
      </p:grpSpPr>
      <p:grpSp>
        <p:nvGrpSpPr>
          <p:cNvPr id="2" name="Group 2"/>
          <p:cNvGrpSpPr/>
          <p:nvPr/>
        </p:nvGrpSpPr>
        <p:grpSpPr>
          <a:xfrm>
            <a:off x="0" y="1311504"/>
            <a:ext cx="18288000" cy="565608"/>
            <a:chOff x="0" y="0"/>
            <a:chExt cx="4816593" cy="148967"/>
          </a:xfrm>
        </p:grpSpPr>
        <p:sp>
          <p:nvSpPr>
            <p:cNvPr id="3" name="Freeform 3"/>
            <p:cNvSpPr/>
            <p:nvPr/>
          </p:nvSpPr>
          <p:spPr>
            <a:xfrm>
              <a:off x="0" y="0"/>
              <a:ext cx="4816592" cy="148967"/>
            </a:xfrm>
            <a:custGeom>
              <a:avLst/>
              <a:gdLst/>
              <a:ahLst/>
              <a:cxnLst/>
              <a:rect l="l" t="t" r="r" b="b"/>
              <a:pathLst>
                <a:path w="4816592" h="148967">
                  <a:moveTo>
                    <a:pt x="0" y="0"/>
                  </a:moveTo>
                  <a:lnTo>
                    <a:pt x="4816592" y="0"/>
                  </a:lnTo>
                  <a:lnTo>
                    <a:pt x="4816592" y="148967"/>
                  </a:lnTo>
                  <a:lnTo>
                    <a:pt x="0" y="148967"/>
                  </a:lnTo>
                  <a:close/>
                </a:path>
              </a:pathLst>
            </a:custGeom>
            <a:solidFill>
              <a:srgbClr val="FD6969"/>
            </a:solidFill>
          </p:spPr>
          <p:txBody>
            <a:bodyPr/>
            <a:lstStyle/>
            <a:p>
              <a:endParaRPr lang="en-US"/>
            </a:p>
          </p:txBody>
        </p:sp>
        <p:sp>
          <p:nvSpPr>
            <p:cNvPr id="4" name="TextBox 4"/>
            <p:cNvSpPr txBox="1"/>
            <p:nvPr/>
          </p:nvSpPr>
          <p:spPr>
            <a:xfrm>
              <a:off x="0" y="-47625"/>
              <a:ext cx="4816593" cy="196592"/>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2367643" y="3471606"/>
            <a:ext cx="14891657" cy="5786694"/>
          </a:xfrm>
          <a:prstGeom prst="rect">
            <a:avLst/>
          </a:prstGeom>
        </p:spPr>
        <p:txBody>
          <a:bodyPr lIns="0" tIns="0" rIns="0" bIns="0" rtlCol="0" anchor="t">
            <a:spAutoFit/>
          </a:bodyPr>
          <a:lstStyle/>
          <a:p>
            <a:pPr algn="just">
              <a:lnSpc>
                <a:spcPts val="4641"/>
              </a:lnSpc>
            </a:pPr>
            <a:r>
              <a:rPr lang="en-US" sz="2901">
                <a:solidFill>
                  <a:srgbClr val="5B544C"/>
                </a:solidFill>
                <a:latin typeface="Roboto"/>
              </a:rPr>
              <a:t>Those who say </a:t>
            </a:r>
            <a:r>
              <a:rPr lang="en-US" sz="2901">
                <a:solidFill>
                  <a:srgbClr val="5B544C"/>
                </a:solidFill>
                <a:latin typeface="Roboto Bold"/>
              </a:rPr>
              <a:t>religion has a significant impact on their views </a:t>
            </a:r>
            <a:r>
              <a:rPr lang="en-US" sz="2901">
                <a:solidFill>
                  <a:srgbClr val="5B544C"/>
                </a:solidFill>
                <a:latin typeface="Roboto"/>
              </a:rPr>
              <a:t>of trans people are </a:t>
            </a:r>
            <a:r>
              <a:rPr lang="en-US" sz="2901">
                <a:solidFill>
                  <a:srgbClr val="5B544C"/>
                </a:solidFill>
                <a:latin typeface="Roboto Bold"/>
              </a:rPr>
              <a:t>more likely</a:t>
            </a:r>
            <a:r>
              <a:rPr lang="en-US" sz="2901">
                <a:solidFill>
                  <a:srgbClr val="5B544C"/>
                </a:solidFill>
                <a:latin typeface="Roboto"/>
              </a:rPr>
              <a:t> to express</a:t>
            </a:r>
            <a:r>
              <a:rPr lang="en-US" sz="2901">
                <a:solidFill>
                  <a:srgbClr val="5B544C"/>
                </a:solidFill>
                <a:latin typeface="Roboto Bold"/>
              </a:rPr>
              <a:t> greater hostility</a:t>
            </a:r>
            <a:r>
              <a:rPr lang="en-US" sz="2901">
                <a:solidFill>
                  <a:srgbClr val="5B544C"/>
                </a:solidFill>
                <a:latin typeface="Roboto"/>
              </a:rPr>
              <a:t> toward both civil and body-centric transgender rights than those who do not cite religion as a significant influence on their views of trans people.</a:t>
            </a:r>
          </a:p>
          <a:p>
            <a:pPr algn="just">
              <a:lnSpc>
                <a:spcPts val="4641"/>
              </a:lnSpc>
            </a:pPr>
            <a:endParaRPr lang="en-US" sz="2901">
              <a:solidFill>
                <a:srgbClr val="5B544C"/>
              </a:solidFill>
              <a:latin typeface="Roboto"/>
            </a:endParaRPr>
          </a:p>
          <a:p>
            <a:pPr algn="just">
              <a:lnSpc>
                <a:spcPts val="4641"/>
              </a:lnSpc>
            </a:pPr>
            <a:r>
              <a:rPr lang="en-US" sz="2901">
                <a:solidFill>
                  <a:srgbClr val="5B544C"/>
                </a:solidFill>
                <a:latin typeface="Roboto"/>
              </a:rPr>
              <a:t>Those who </a:t>
            </a:r>
            <a:r>
              <a:rPr lang="en-US" sz="2901">
                <a:solidFill>
                  <a:srgbClr val="5B544C"/>
                </a:solidFill>
                <a:latin typeface="Roboto Bold"/>
              </a:rPr>
              <a:t>do not cite knowledge gained from science</a:t>
            </a:r>
            <a:r>
              <a:rPr lang="en-US" sz="2901">
                <a:solidFill>
                  <a:srgbClr val="5B544C"/>
                </a:solidFill>
                <a:latin typeface="Roboto"/>
              </a:rPr>
              <a:t> as a significant influence are </a:t>
            </a:r>
            <a:r>
              <a:rPr lang="en-US" sz="2901">
                <a:solidFill>
                  <a:srgbClr val="5B544C"/>
                </a:solidFill>
                <a:latin typeface="Roboto Bold"/>
              </a:rPr>
              <a:t>more likely</a:t>
            </a:r>
            <a:r>
              <a:rPr lang="en-US" sz="2901">
                <a:solidFill>
                  <a:srgbClr val="5B544C"/>
                </a:solidFill>
                <a:latin typeface="Roboto"/>
              </a:rPr>
              <a:t> to exhibit </a:t>
            </a:r>
            <a:r>
              <a:rPr lang="en-US" sz="2901">
                <a:solidFill>
                  <a:srgbClr val="5B544C"/>
                </a:solidFill>
                <a:latin typeface="Roboto Bold"/>
              </a:rPr>
              <a:t>greater hostility</a:t>
            </a:r>
            <a:r>
              <a:rPr lang="en-US" sz="2901">
                <a:solidFill>
                  <a:srgbClr val="5B544C"/>
                </a:solidFill>
                <a:latin typeface="Roboto"/>
              </a:rPr>
              <a:t> toward both civil and body-centric trans rights.</a:t>
            </a:r>
          </a:p>
          <a:p>
            <a:pPr algn="just">
              <a:lnSpc>
                <a:spcPts val="4641"/>
              </a:lnSpc>
            </a:pPr>
            <a:endParaRPr lang="en-US" sz="2901">
              <a:solidFill>
                <a:srgbClr val="5B544C"/>
              </a:solidFill>
              <a:latin typeface="Roboto"/>
            </a:endParaRPr>
          </a:p>
          <a:p>
            <a:pPr algn="just">
              <a:lnSpc>
                <a:spcPts val="4641"/>
              </a:lnSpc>
            </a:pPr>
            <a:r>
              <a:rPr lang="en-US" sz="2901">
                <a:solidFill>
                  <a:srgbClr val="5B544C"/>
                </a:solidFill>
                <a:latin typeface="Roboto"/>
              </a:rPr>
              <a:t>Those who </a:t>
            </a:r>
            <a:r>
              <a:rPr lang="en-US" sz="2901">
                <a:solidFill>
                  <a:srgbClr val="5B544C"/>
                </a:solidFill>
                <a:latin typeface="Roboto Bold"/>
              </a:rPr>
              <a:t>do not cite familiarity with a trans person</a:t>
            </a:r>
            <a:r>
              <a:rPr lang="en-US" sz="2901">
                <a:solidFill>
                  <a:srgbClr val="5B544C"/>
                </a:solidFill>
                <a:latin typeface="Roboto"/>
              </a:rPr>
              <a:t> as a source of their attitudes are </a:t>
            </a:r>
            <a:r>
              <a:rPr lang="en-US" sz="2901">
                <a:solidFill>
                  <a:srgbClr val="5B544C"/>
                </a:solidFill>
                <a:latin typeface="Roboto Bold"/>
              </a:rPr>
              <a:t>more likely</a:t>
            </a:r>
            <a:r>
              <a:rPr lang="en-US" sz="2901">
                <a:solidFill>
                  <a:srgbClr val="5B544C"/>
                </a:solidFill>
                <a:latin typeface="Roboto"/>
              </a:rPr>
              <a:t> to display </a:t>
            </a:r>
            <a:r>
              <a:rPr lang="en-US" sz="2901">
                <a:solidFill>
                  <a:srgbClr val="5B544C"/>
                </a:solidFill>
                <a:latin typeface="Roboto Bold"/>
              </a:rPr>
              <a:t>greater hostility</a:t>
            </a:r>
            <a:r>
              <a:rPr lang="en-US" sz="2901">
                <a:solidFill>
                  <a:srgbClr val="5B544C"/>
                </a:solidFill>
                <a:latin typeface="Roboto"/>
              </a:rPr>
              <a:t> toward trans rights, but the effects of contact (or lack thereof) will not be as strong as other factors. </a:t>
            </a:r>
          </a:p>
        </p:txBody>
      </p:sp>
      <p:grpSp>
        <p:nvGrpSpPr>
          <p:cNvPr id="6" name="Group 6"/>
          <p:cNvGrpSpPr/>
          <p:nvPr/>
        </p:nvGrpSpPr>
        <p:grpSpPr>
          <a:xfrm>
            <a:off x="9813471" y="692009"/>
            <a:ext cx="7617279" cy="1852212"/>
            <a:chOff x="0" y="0"/>
            <a:chExt cx="2006197" cy="487825"/>
          </a:xfrm>
        </p:grpSpPr>
        <p:sp>
          <p:nvSpPr>
            <p:cNvPr id="7" name="Freeform 7"/>
            <p:cNvSpPr/>
            <p:nvPr/>
          </p:nvSpPr>
          <p:spPr>
            <a:xfrm>
              <a:off x="0" y="0"/>
              <a:ext cx="2006197" cy="487825"/>
            </a:xfrm>
            <a:custGeom>
              <a:avLst/>
              <a:gdLst/>
              <a:ahLst/>
              <a:cxnLst/>
              <a:rect l="l" t="t" r="r" b="b"/>
              <a:pathLst>
                <a:path w="2006197" h="487825">
                  <a:moveTo>
                    <a:pt x="0" y="0"/>
                  </a:moveTo>
                  <a:lnTo>
                    <a:pt x="2006197" y="0"/>
                  </a:lnTo>
                  <a:lnTo>
                    <a:pt x="2006197" y="487825"/>
                  </a:lnTo>
                  <a:lnTo>
                    <a:pt x="0" y="487825"/>
                  </a:lnTo>
                  <a:close/>
                </a:path>
              </a:pathLst>
            </a:custGeom>
            <a:solidFill>
              <a:srgbClr val="FAF2EA"/>
            </a:solidFill>
          </p:spPr>
          <p:txBody>
            <a:bodyPr/>
            <a:lstStyle/>
            <a:p>
              <a:endParaRPr lang="en-US"/>
            </a:p>
          </p:txBody>
        </p:sp>
        <p:sp>
          <p:nvSpPr>
            <p:cNvPr id="8" name="TextBox 8"/>
            <p:cNvSpPr txBox="1"/>
            <p:nvPr/>
          </p:nvSpPr>
          <p:spPr>
            <a:xfrm>
              <a:off x="0" y="-38100"/>
              <a:ext cx="2006197" cy="525925"/>
            </a:xfrm>
            <a:prstGeom prst="rect">
              <a:avLst/>
            </a:prstGeom>
          </p:spPr>
          <p:txBody>
            <a:bodyPr lIns="50800" tIns="50800" rIns="50800" bIns="50800" rtlCol="0" anchor="ctr"/>
            <a:lstStyle/>
            <a:p>
              <a:pPr algn="ctr">
                <a:lnSpc>
                  <a:spcPts val="1989"/>
                </a:lnSpc>
              </a:pPr>
              <a:endParaRPr/>
            </a:p>
          </p:txBody>
        </p:sp>
      </p:grpSp>
      <p:sp>
        <p:nvSpPr>
          <p:cNvPr id="9" name="TextBox 9"/>
          <p:cNvSpPr txBox="1"/>
          <p:nvPr/>
        </p:nvSpPr>
        <p:spPr>
          <a:xfrm>
            <a:off x="9341993" y="463409"/>
            <a:ext cx="7917307" cy="2080900"/>
          </a:xfrm>
          <a:prstGeom prst="rect">
            <a:avLst/>
          </a:prstGeom>
        </p:spPr>
        <p:txBody>
          <a:bodyPr lIns="0" tIns="0" rIns="0" bIns="0" rtlCol="0" anchor="t">
            <a:spAutoFit/>
          </a:bodyPr>
          <a:lstStyle/>
          <a:p>
            <a:pPr algn="r">
              <a:lnSpc>
                <a:spcPts val="17079"/>
              </a:lnSpc>
            </a:pPr>
            <a:r>
              <a:rPr lang="en-US" sz="12199">
                <a:solidFill>
                  <a:srgbClr val="2B90DB"/>
                </a:solidFill>
                <a:latin typeface="Adirek Sans Heavy"/>
              </a:rPr>
              <a:t>HYPOTHESES</a:t>
            </a:r>
          </a:p>
        </p:txBody>
      </p:sp>
      <p:grpSp>
        <p:nvGrpSpPr>
          <p:cNvPr id="10" name="Group 10"/>
          <p:cNvGrpSpPr/>
          <p:nvPr/>
        </p:nvGrpSpPr>
        <p:grpSpPr>
          <a:xfrm>
            <a:off x="1028700" y="3452556"/>
            <a:ext cx="988621" cy="1403350"/>
            <a:chOff x="0" y="0"/>
            <a:chExt cx="1318162" cy="1871134"/>
          </a:xfrm>
        </p:grpSpPr>
        <p:sp>
          <p:nvSpPr>
            <p:cNvPr id="11" name="TextBox 11"/>
            <p:cNvSpPr txBox="1"/>
            <p:nvPr/>
          </p:nvSpPr>
          <p:spPr>
            <a:xfrm>
              <a:off x="0" y="-152400"/>
              <a:ext cx="849581" cy="1871134"/>
            </a:xfrm>
            <a:prstGeom prst="rect">
              <a:avLst/>
            </a:prstGeom>
          </p:spPr>
          <p:txBody>
            <a:bodyPr lIns="0" tIns="0" rIns="0" bIns="0" rtlCol="0" anchor="t">
              <a:spAutoFit/>
            </a:bodyPr>
            <a:lstStyle/>
            <a:p>
              <a:pPr>
                <a:lnSpc>
                  <a:spcPts val="11899"/>
                </a:lnSpc>
              </a:pPr>
              <a:r>
                <a:rPr lang="en-US" sz="8499">
                  <a:solidFill>
                    <a:srgbClr val="2B90DB"/>
                  </a:solidFill>
                  <a:latin typeface="Adirek Sans Heavy"/>
                </a:rPr>
                <a:t>H</a:t>
              </a:r>
            </a:p>
          </p:txBody>
        </p:sp>
        <p:sp>
          <p:nvSpPr>
            <p:cNvPr id="12" name="TextBox 12"/>
            <p:cNvSpPr txBox="1"/>
            <p:nvPr/>
          </p:nvSpPr>
          <p:spPr>
            <a:xfrm>
              <a:off x="849581" y="754592"/>
              <a:ext cx="468581" cy="1116542"/>
            </a:xfrm>
            <a:prstGeom prst="rect">
              <a:avLst/>
            </a:prstGeom>
          </p:spPr>
          <p:txBody>
            <a:bodyPr lIns="0" tIns="0" rIns="0" bIns="0" rtlCol="0" anchor="t">
              <a:spAutoFit/>
            </a:bodyPr>
            <a:lstStyle/>
            <a:p>
              <a:pPr>
                <a:lnSpc>
                  <a:spcPts val="7000"/>
                </a:lnSpc>
              </a:pPr>
              <a:r>
                <a:rPr lang="en-US" sz="5000">
                  <a:solidFill>
                    <a:srgbClr val="2B90DB"/>
                  </a:solidFill>
                  <a:latin typeface="Adirek Sans Heavy"/>
                </a:rPr>
                <a:t>1</a:t>
              </a:r>
            </a:p>
          </p:txBody>
        </p:sp>
      </p:grpSp>
      <p:grpSp>
        <p:nvGrpSpPr>
          <p:cNvPr id="13" name="Group 13"/>
          <p:cNvGrpSpPr/>
          <p:nvPr/>
        </p:nvGrpSpPr>
        <p:grpSpPr>
          <a:xfrm>
            <a:off x="1028700" y="5725190"/>
            <a:ext cx="988621" cy="1403350"/>
            <a:chOff x="0" y="0"/>
            <a:chExt cx="1318162" cy="1871134"/>
          </a:xfrm>
        </p:grpSpPr>
        <p:sp>
          <p:nvSpPr>
            <p:cNvPr id="14" name="TextBox 14"/>
            <p:cNvSpPr txBox="1"/>
            <p:nvPr/>
          </p:nvSpPr>
          <p:spPr>
            <a:xfrm>
              <a:off x="0" y="-152400"/>
              <a:ext cx="849581" cy="1871134"/>
            </a:xfrm>
            <a:prstGeom prst="rect">
              <a:avLst/>
            </a:prstGeom>
          </p:spPr>
          <p:txBody>
            <a:bodyPr lIns="0" tIns="0" rIns="0" bIns="0" rtlCol="0" anchor="t">
              <a:spAutoFit/>
            </a:bodyPr>
            <a:lstStyle/>
            <a:p>
              <a:pPr>
                <a:lnSpc>
                  <a:spcPts val="11899"/>
                </a:lnSpc>
              </a:pPr>
              <a:r>
                <a:rPr lang="en-US" sz="8499">
                  <a:solidFill>
                    <a:srgbClr val="2B90DB"/>
                  </a:solidFill>
                  <a:latin typeface="Adirek Sans Heavy"/>
                </a:rPr>
                <a:t>H</a:t>
              </a:r>
            </a:p>
          </p:txBody>
        </p:sp>
        <p:sp>
          <p:nvSpPr>
            <p:cNvPr id="15" name="TextBox 15"/>
            <p:cNvSpPr txBox="1"/>
            <p:nvPr/>
          </p:nvSpPr>
          <p:spPr>
            <a:xfrm>
              <a:off x="849581" y="754592"/>
              <a:ext cx="468581" cy="1116542"/>
            </a:xfrm>
            <a:prstGeom prst="rect">
              <a:avLst/>
            </a:prstGeom>
          </p:spPr>
          <p:txBody>
            <a:bodyPr lIns="0" tIns="0" rIns="0" bIns="0" rtlCol="0" anchor="t">
              <a:spAutoFit/>
            </a:bodyPr>
            <a:lstStyle/>
            <a:p>
              <a:pPr>
                <a:lnSpc>
                  <a:spcPts val="7000"/>
                </a:lnSpc>
              </a:pPr>
              <a:r>
                <a:rPr lang="en-US" sz="5000">
                  <a:solidFill>
                    <a:srgbClr val="2B90DB"/>
                  </a:solidFill>
                  <a:latin typeface="Adirek Sans Heavy"/>
                </a:rPr>
                <a:t>2</a:t>
              </a:r>
            </a:p>
          </p:txBody>
        </p:sp>
      </p:grpSp>
      <p:grpSp>
        <p:nvGrpSpPr>
          <p:cNvPr id="16" name="Group 16"/>
          <p:cNvGrpSpPr/>
          <p:nvPr/>
        </p:nvGrpSpPr>
        <p:grpSpPr>
          <a:xfrm>
            <a:off x="1028700" y="7523813"/>
            <a:ext cx="988621" cy="1403350"/>
            <a:chOff x="0" y="0"/>
            <a:chExt cx="1318162" cy="1871134"/>
          </a:xfrm>
        </p:grpSpPr>
        <p:sp>
          <p:nvSpPr>
            <p:cNvPr id="17" name="TextBox 17"/>
            <p:cNvSpPr txBox="1"/>
            <p:nvPr/>
          </p:nvSpPr>
          <p:spPr>
            <a:xfrm>
              <a:off x="0" y="-152400"/>
              <a:ext cx="849581" cy="1871134"/>
            </a:xfrm>
            <a:prstGeom prst="rect">
              <a:avLst/>
            </a:prstGeom>
          </p:spPr>
          <p:txBody>
            <a:bodyPr lIns="0" tIns="0" rIns="0" bIns="0" rtlCol="0" anchor="t">
              <a:spAutoFit/>
            </a:bodyPr>
            <a:lstStyle/>
            <a:p>
              <a:pPr>
                <a:lnSpc>
                  <a:spcPts val="11899"/>
                </a:lnSpc>
              </a:pPr>
              <a:r>
                <a:rPr lang="en-US" sz="8499">
                  <a:solidFill>
                    <a:srgbClr val="2B90DB"/>
                  </a:solidFill>
                  <a:latin typeface="Adirek Sans Heavy"/>
                </a:rPr>
                <a:t>H</a:t>
              </a:r>
            </a:p>
          </p:txBody>
        </p:sp>
        <p:sp>
          <p:nvSpPr>
            <p:cNvPr id="18" name="TextBox 18"/>
            <p:cNvSpPr txBox="1"/>
            <p:nvPr/>
          </p:nvSpPr>
          <p:spPr>
            <a:xfrm>
              <a:off x="849581" y="754592"/>
              <a:ext cx="468581" cy="1116542"/>
            </a:xfrm>
            <a:prstGeom prst="rect">
              <a:avLst/>
            </a:prstGeom>
          </p:spPr>
          <p:txBody>
            <a:bodyPr lIns="0" tIns="0" rIns="0" bIns="0" rtlCol="0" anchor="t">
              <a:spAutoFit/>
            </a:bodyPr>
            <a:lstStyle/>
            <a:p>
              <a:pPr>
                <a:lnSpc>
                  <a:spcPts val="7000"/>
                </a:lnSpc>
              </a:pPr>
              <a:r>
                <a:rPr lang="en-US" sz="5000">
                  <a:solidFill>
                    <a:srgbClr val="2B90DB"/>
                  </a:solidFill>
                  <a:latin typeface="Adirek Sans Heavy"/>
                </a:rPr>
                <a:t>3</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90D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79214" cy="1713404"/>
          </a:xfrm>
        </p:grpSpPr>
        <p:sp>
          <p:nvSpPr>
            <p:cNvPr id="3" name="Freeform 3"/>
            <p:cNvSpPr/>
            <p:nvPr/>
          </p:nvSpPr>
          <p:spPr>
            <a:xfrm>
              <a:off x="0" y="0"/>
              <a:ext cx="3379214" cy="1713404"/>
            </a:xfrm>
            <a:custGeom>
              <a:avLst/>
              <a:gdLst/>
              <a:ahLst/>
              <a:cxnLst/>
              <a:rect l="l" t="t" r="r" b="b"/>
              <a:pathLst>
                <a:path w="3379214" h="1713404">
                  <a:moveTo>
                    <a:pt x="0" y="0"/>
                  </a:moveTo>
                  <a:lnTo>
                    <a:pt x="3379214" y="0"/>
                  </a:lnTo>
                  <a:lnTo>
                    <a:pt x="3379214" y="1713404"/>
                  </a:lnTo>
                  <a:lnTo>
                    <a:pt x="0" y="1713404"/>
                  </a:lnTo>
                  <a:close/>
                </a:path>
              </a:pathLst>
            </a:custGeom>
            <a:solidFill>
              <a:srgbClr val="FAF2EA"/>
            </a:solidFill>
          </p:spPr>
          <p:txBody>
            <a:bodyPr/>
            <a:lstStyle/>
            <a:p>
              <a:endParaRPr lang="en-US"/>
            </a:p>
          </p:txBody>
        </p:sp>
        <p:sp>
          <p:nvSpPr>
            <p:cNvPr id="4" name="TextBox 4"/>
            <p:cNvSpPr txBox="1"/>
            <p:nvPr/>
          </p:nvSpPr>
          <p:spPr>
            <a:xfrm>
              <a:off x="0" y="-47625"/>
              <a:ext cx="3379214" cy="1761029"/>
            </a:xfrm>
            <a:prstGeom prst="rect">
              <a:avLst/>
            </a:prstGeom>
          </p:spPr>
          <p:txBody>
            <a:bodyPr lIns="50800" tIns="50800" rIns="50800" bIns="50800" rtlCol="0" anchor="ctr"/>
            <a:lstStyle/>
            <a:p>
              <a:pPr algn="ctr">
                <a:lnSpc>
                  <a:spcPts val="3079"/>
                </a:lnSpc>
              </a:pPr>
              <a:endParaRPr/>
            </a:p>
          </p:txBody>
        </p:sp>
      </p:grpSp>
      <p:grpSp>
        <p:nvGrpSpPr>
          <p:cNvPr id="5" name="Group 5"/>
          <p:cNvGrpSpPr/>
          <p:nvPr/>
        </p:nvGrpSpPr>
        <p:grpSpPr>
          <a:xfrm>
            <a:off x="10152717" y="3375640"/>
            <a:ext cx="8135283" cy="3070235"/>
            <a:chOff x="0" y="0"/>
            <a:chExt cx="2142626" cy="808622"/>
          </a:xfrm>
        </p:grpSpPr>
        <p:sp>
          <p:nvSpPr>
            <p:cNvPr id="6" name="Freeform 6"/>
            <p:cNvSpPr/>
            <p:nvPr/>
          </p:nvSpPr>
          <p:spPr>
            <a:xfrm>
              <a:off x="0" y="0"/>
              <a:ext cx="2142626" cy="808622"/>
            </a:xfrm>
            <a:custGeom>
              <a:avLst/>
              <a:gdLst/>
              <a:ahLst/>
              <a:cxnLst/>
              <a:rect l="l" t="t" r="r" b="b"/>
              <a:pathLst>
                <a:path w="2142626" h="808622">
                  <a:moveTo>
                    <a:pt x="0" y="0"/>
                  </a:moveTo>
                  <a:lnTo>
                    <a:pt x="2142626" y="0"/>
                  </a:lnTo>
                  <a:lnTo>
                    <a:pt x="2142626" y="808622"/>
                  </a:lnTo>
                  <a:lnTo>
                    <a:pt x="0" y="808622"/>
                  </a:lnTo>
                  <a:close/>
                </a:path>
              </a:pathLst>
            </a:custGeom>
            <a:solidFill>
              <a:srgbClr val="FD6969"/>
            </a:solidFill>
          </p:spPr>
          <p:txBody>
            <a:bodyPr/>
            <a:lstStyle/>
            <a:p>
              <a:endParaRPr lang="en-US"/>
            </a:p>
          </p:txBody>
        </p:sp>
        <p:sp>
          <p:nvSpPr>
            <p:cNvPr id="7" name="TextBox 7"/>
            <p:cNvSpPr txBox="1"/>
            <p:nvPr/>
          </p:nvSpPr>
          <p:spPr>
            <a:xfrm>
              <a:off x="0" y="-47625"/>
              <a:ext cx="2142626" cy="856247"/>
            </a:xfrm>
            <a:prstGeom prst="rect">
              <a:avLst/>
            </a:prstGeom>
          </p:spPr>
          <p:txBody>
            <a:bodyPr lIns="50800" tIns="50800" rIns="50800" bIns="50800" rtlCol="0" anchor="ctr"/>
            <a:lstStyle/>
            <a:p>
              <a:pPr algn="ctr">
                <a:lnSpc>
                  <a:spcPts val="3079"/>
                </a:lnSpc>
              </a:pPr>
              <a:endParaRPr/>
            </a:p>
          </p:txBody>
        </p:sp>
      </p:grpSp>
      <p:sp>
        <p:nvSpPr>
          <p:cNvPr id="8" name="TextBox 8"/>
          <p:cNvSpPr txBox="1"/>
          <p:nvPr/>
        </p:nvSpPr>
        <p:spPr>
          <a:xfrm>
            <a:off x="2321103" y="1028045"/>
            <a:ext cx="13645795" cy="2080894"/>
          </a:xfrm>
          <a:prstGeom prst="rect">
            <a:avLst/>
          </a:prstGeom>
        </p:spPr>
        <p:txBody>
          <a:bodyPr lIns="0" tIns="0" rIns="0" bIns="0" rtlCol="0" anchor="t">
            <a:spAutoFit/>
          </a:bodyPr>
          <a:lstStyle/>
          <a:p>
            <a:pPr algn="ctr">
              <a:lnSpc>
                <a:spcPts val="17080"/>
              </a:lnSpc>
            </a:pPr>
            <a:r>
              <a:rPr lang="en-US" sz="12200">
                <a:solidFill>
                  <a:srgbClr val="2B90DB"/>
                </a:solidFill>
                <a:latin typeface="Adirek Sans Heavy"/>
              </a:rPr>
              <a:t>DATA &amp; MEASUREMENT</a:t>
            </a:r>
          </a:p>
        </p:txBody>
      </p:sp>
      <p:sp>
        <p:nvSpPr>
          <p:cNvPr id="9" name="TextBox 9"/>
          <p:cNvSpPr txBox="1"/>
          <p:nvPr/>
        </p:nvSpPr>
        <p:spPr>
          <a:xfrm>
            <a:off x="1722664" y="4251938"/>
            <a:ext cx="7727496" cy="5161915"/>
          </a:xfrm>
          <a:prstGeom prst="rect">
            <a:avLst/>
          </a:prstGeom>
        </p:spPr>
        <p:txBody>
          <a:bodyPr lIns="0" tIns="0" rIns="0" bIns="0" rtlCol="0" anchor="t">
            <a:spAutoFit/>
          </a:bodyPr>
          <a:lstStyle/>
          <a:p>
            <a:pPr algn="just">
              <a:lnSpc>
                <a:spcPts val="5120"/>
              </a:lnSpc>
            </a:pPr>
            <a:r>
              <a:rPr lang="en-US" sz="3200">
                <a:solidFill>
                  <a:srgbClr val="5B544C"/>
                </a:solidFill>
                <a:latin typeface="Roboto"/>
              </a:rPr>
              <a:t>How much has each of the following influenced your views about whether someone’s gender can be different from the sex they were assigned at birth? </a:t>
            </a:r>
          </a:p>
          <a:p>
            <a:pPr marL="690881" lvl="1" indent="-345440" algn="just">
              <a:lnSpc>
                <a:spcPts val="5120"/>
              </a:lnSpc>
              <a:buFont typeface="Arial"/>
              <a:buChar char="•"/>
            </a:pPr>
            <a:r>
              <a:rPr lang="en-US" sz="3200">
                <a:solidFill>
                  <a:srgbClr val="5B544C"/>
                </a:solidFill>
                <a:latin typeface="Roboto"/>
              </a:rPr>
              <a:t>Your religious views </a:t>
            </a:r>
          </a:p>
          <a:p>
            <a:pPr marL="690881" lvl="1" indent="-345440" algn="just">
              <a:lnSpc>
                <a:spcPts val="5120"/>
              </a:lnSpc>
              <a:buFont typeface="Arial"/>
              <a:buChar char="•"/>
            </a:pPr>
            <a:r>
              <a:rPr lang="en-US" sz="3200">
                <a:solidFill>
                  <a:srgbClr val="5B544C"/>
                </a:solidFill>
                <a:latin typeface="Roboto"/>
              </a:rPr>
              <a:t>What you’ve learned from science </a:t>
            </a:r>
          </a:p>
          <a:p>
            <a:pPr marL="690881" lvl="1" indent="-345440" algn="just">
              <a:lnSpc>
                <a:spcPts val="5120"/>
              </a:lnSpc>
              <a:buFont typeface="Arial"/>
              <a:buChar char="•"/>
            </a:pPr>
            <a:r>
              <a:rPr lang="en-US" sz="3200">
                <a:solidFill>
                  <a:srgbClr val="5B544C"/>
                </a:solidFill>
                <a:latin typeface="Roboto"/>
              </a:rPr>
              <a:t>Knowing someone who is transgender</a:t>
            </a:r>
          </a:p>
          <a:p>
            <a:pPr algn="just">
              <a:lnSpc>
                <a:spcPts val="5120"/>
              </a:lnSpc>
            </a:pPr>
            <a:endParaRPr lang="en-US" sz="3200">
              <a:solidFill>
                <a:srgbClr val="5B544C"/>
              </a:solidFill>
              <a:latin typeface="Roboto"/>
            </a:endParaRPr>
          </a:p>
        </p:txBody>
      </p:sp>
      <p:sp>
        <p:nvSpPr>
          <p:cNvPr id="10" name="TextBox 10"/>
          <p:cNvSpPr txBox="1"/>
          <p:nvPr/>
        </p:nvSpPr>
        <p:spPr>
          <a:xfrm>
            <a:off x="1416504" y="3489940"/>
            <a:ext cx="5442854" cy="638173"/>
          </a:xfrm>
          <a:prstGeom prst="rect">
            <a:avLst/>
          </a:prstGeom>
        </p:spPr>
        <p:txBody>
          <a:bodyPr lIns="0" tIns="0" rIns="0" bIns="0" rtlCol="0" anchor="t">
            <a:spAutoFit/>
          </a:bodyPr>
          <a:lstStyle/>
          <a:p>
            <a:pPr>
              <a:lnSpc>
                <a:spcPts val="4799"/>
              </a:lnSpc>
            </a:pPr>
            <a:r>
              <a:rPr lang="en-US" sz="4999">
                <a:solidFill>
                  <a:srgbClr val="5B544C"/>
                </a:solidFill>
                <a:latin typeface="Adirek Sans Bold"/>
              </a:rPr>
              <a:t>Independent Variables</a:t>
            </a:r>
          </a:p>
        </p:txBody>
      </p:sp>
      <p:sp>
        <p:nvSpPr>
          <p:cNvPr id="11" name="TextBox 11"/>
          <p:cNvSpPr txBox="1"/>
          <p:nvPr/>
        </p:nvSpPr>
        <p:spPr>
          <a:xfrm>
            <a:off x="10713687" y="3657842"/>
            <a:ext cx="6116988" cy="2524880"/>
          </a:xfrm>
          <a:prstGeom prst="rect">
            <a:avLst/>
          </a:prstGeom>
        </p:spPr>
        <p:txBody>
          <a:bodyPr lIns="0" tIns="0" rIns="0" bIns="0" rtlCol="0" anchor="t">
            <a:spAutoFit/>
          </a:bodyPr>
          <a:lstStyle/>
          <a:p>
            <a:pPr algn="just">
              <a:lnSpc>
                <a:spcPts val="3489"/>
              </a:lnSpc>
            </a:pPr>
            <a:r>
              <a:rPr lang="en-US" sz="3201">
                <a:solidFill>
                  <a:srgbClr val="FAF2EA"/>
                </a:solidFill>
                <a:latin typeface="Roboto Bold"/>
              </a:rPr>
              <a:t>Pew Research Center’s American Trends Panel Wave 109 </a:t>
            </a:r>
          </a:p>
          <a:p>
            <a:pPr marL="691136" lvl="1" indent="-345568" algn="just">
              <a:lnSpc>
                <a:spcPts val="4481"/>
              </a:lnSpc>
              <a:buFont typeface="Arial"/>
              <a:buChar char="•"/>
            </a:pPr>
            <a:r>
              <a:rPr lang="en-US" sz="3201">
                <a:solidFill>
                  <a:srgbClr val="FAF2EA"/>
                </a:solidFill>
                <a:latin typeface="Roboto"/>
              </a:rPr>
              <a:t>Conducted May 2022</a:t>
            </a:r>
          </a:p>
          <a:p>
            <a:pPr marL="691136" lvl="1" indent="-345568" algn="just">
              <a:lnSpc>
                <a:spcPts val="4481"/>
              </a:lnSpc>
              <a:buFont typeface="Arial"/>
              <a:buChar char="•"/>
            </a:pPr>
            <a:r>
              <a:rPr lang="en-US" sz="3201">
                <a:solidFill>
                  <a:srgbClr val="FAF2EA"/>
                </a:solidFill>
                <a:latin typeface="Roboto"/>
              </a:rPr>
              <a:t>10,188 respondents </a:t>
            </a:r>
          </a:p>
          <a:p>
            <a:pPr marL="691136" lvl="1" indent="-345568" algn="just">
              <a:lnSpc>
                <a:spcPts val="4481"/>
              </a:lnSpc>
              <a:buFont typeface="Arial"/>
              <a:buChar char="•"/>
            </a:pPr>
            <a:r>
              <a:rPr lang="en-US" sz="3201">
                <a:solidFill>
                  <a:srgbClr val="FAF2EA"/>
                </a:solidFill>
                <a:latin typeface="Roboto"/>
              </a:rPr>
              <a:t>Stratified random sample</a:t>
            </a:r>
          </a:p>
        </p:txBody>
      </p:sp>
      <p:grpSp>
        <p:nvGrpSpPr>
          <p:cNvPr id="12" name="Group 12"/>
          <p:cNvGrpSpPr/>
          <p:nvPr/>
        </p:nvGrpSpPr>
        <p:grpSpPr>
          <a:xfrm>
            <a:off x="9144000" y="6712574"/>
            <a:ext cx="10539167" cy="1621925"/>
            <a:chOff x="0" y="0"/>
            <a:chExt cx="14052223" cy="2162567"/>
          </a:xfrm>
        </p:grpSpPr>
        <p:sp>
          <p:nvSpPr>
            <p:cNvPr id="13" name="AutoShape 13"/>
            <p:cNvSpPr/>
            <p:nvPr/>
          </p:nvSpPr>
          <p:spPr>
            <a:xfrm flipV="1">
              <a:off x="942582" y="1767882"/>
              <a:ext cx="13109611" cy="6343"/>
            </a:xfrm>
            <a:prstGeom prst="line">
              <a:avLst/>
            </a:prstGeom>
            <a:ln w="127000" cap="rnd">
              <a:solidFill>
                <a:srgbClr val="FD6969"/>
              </a:solidFill>
              <a:prstDash val="solid"/>
              <a:headEnd type="none" w="sm" len="sm"/>
              <a:tailEnd type="none" w="sm" len="sm"/>
            </a:ln>
          </p:spPr>
          <p:txBody>
            <a:bodyPr/>
            <a:lstStyle/>
            <a:p>
              <a:endParaRPr lang="en-US"/>
            </a:p>
          </p:txBody>
        </p:sp>
        <p:grpSp>
          <p:nvGrpSpPr>
            <p:cNvPr id="14" name="Group 14"/>
            <p:cNvGrpSpPr/>
            <p:nvPr/>
          </p:nvGrpSpPr>
          <p:grpSpPr>
            <a:xfrm>
              <a:off x="643219" y="1379540"/>
              <a:ext cx="766427" cy="783027"/>
              <a:chOff x="0" y="0"/>
              <a:chExt cx="812800" cy="830404"/>
            </a:xfrm>
          </p:grpSpPr>
          <p:sp>
            <p:nvSpPr>
              <p:cNvPr id="15" name="Freeform 15"/>
              <p:cNvSpPr/>
              <p:nvPr/>
            </p:nvSpPr>
            <p:spPr>
              <a:xfrm>
                <a:off x="0" y="0"/>
                <a:ext cx="812800" cy="830404"/>
              </a:xfrm>
              <a:custGeom>
                <a:avLst/>
                <a:gdLst/>
                <a:ahLst/>
                <a:cxnLst/>
                <a:rect l="l" t="t" r="r" b="b"/>
                <a:pathLst>
                  <a:path w="812800" h="830404">
                    <a:moveTo>
                      <a:pt x="406400" y="0"/>
                    </a:moveTo>
                    <a:cubicBezTo>
                      <a:pt x="181951" y="0"/>
                      <a:pt x="0" y="185892"/>
                      <a:pt x="0" y="415202"/>
                    </a:cubicBezTo>
                    <a:cubicBezTo>
                      <a:pt x="0" y="644512"/>
                      <a:pt x="181951" y="830404"/>
                      <a:pt x="406400" y="830404"/>
                    </a:cubicBezTo>
                    <a:cubicBezTo>
                      <a:pt x="630849" y="830404"/>
                      <a:pt x="812800" y="644512"/>
                      <a:pt x="812800" y="415202"/>
                    </a:cubicBezTo>
                    <a:cubicBezTo>
                      <a:pt x="812800" y="185892"/>
                      <a:pt x="630849" y="0"/>
                      <a:pt x="406400" y="0"/>
                    </a:cubicBezTo>
                    <a:close/>
                  </a:path>
                </a:pathLst>
              </a:custGeom>
              <a:solidFill>
                <a:srgbClr val="FD6969"/>
              </a:solidFill>
            </p:spPr>
            <p:txBody>
              <a:bodyPr/>
              <a:lstStyle/>
              <a:p>
                <a:endParaRPr lang="en-US"/>
              </a:p>
            </p:txBody>
          </p:sp>
          <p:sp>
            <p:nvSpPr>
              <p:cNvPr id="16" name="TextBox 16"/>
              <p:cNvSpPr txBox="1"/>
              <p:nvPr/>
            </p:nvSpPr>
            <p:spPr>
              <a:xfrm>
                <a:off x="76200" y="1650"/>
                <a:ext cx="660400" cy="750903"/>
              </a:xfrm>
              <a:prstGeom prst="rect">
                <a:avLst/>
              </a:prstGeom>
            </p:spPr>
            <p:txBody>
              <a:bodyPr lIns="50800" tIns="50800" rIns="50800" bIns="50800" rtlCol="0" anchor="ctr"/>
              <a:lstStyle/>
              <a:p>
                <a:pPr algn="ctr">
                  <a:lnSpc>
                    <a:spcPts val="4480"/>
                  </a:lnSpc>
                </a:pPr>
                <a:endParaRPr/>
              </a:p>
            </p:txBody>
          </p:sp>
        </p:grpSp>
        <p:grpSp>
          <p:nvGrpSpPr>
            <p:cNvPr id="17" name="Group 17"/>
            <p:cNvGrpSpPr/>
            <p:nvPr/>
          </p:nvGrpSpPr>
          <p:grpSpPr>
            <a:xfrm>
              <a:off x="2696419" y="1379540"/>
              <a:ext cx="783027" cy="78302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969"/>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1989"/>
                  </a:lnSpc>
                </a:pPr>
                <a:endParaRPr/>
              </a:p>
            </p:txBody>
          </p:sp>
        </p:grpSp>
        <p:grpSp>
          <p:nvGrpSpPr>
            <p:cNvPr id="20" name="Group 20"/>
            <p:cNvGrpSpPr/>
            <p:nvPr/>
          </p:nvGrpSpPr>
          <p:grpSpPr>
            <a:xfrm>
              <a:off x="4749620" y="1379540"/>
              <a:ext cx="783027" cy="78302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969"/>
              </a:solidFill>
            </p:spPr>
            <p:txBody>
              <a:bodyPr/>
              <a:lstStyle/>
              <a:p>
                <a:endParaRPr lang="en-US"/>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1989"/>
                  </a:lnSpc>
                </a:pPr>
                <a:endParaRPr/>
              </a:p>
            </p:txBody>
          </p:sp>
        </p:grpSp>
        <p:grpSp>
          <p:nvGrpSpPr>
            <p:cNvPr id="23" name="Group 23"/>
            <p:cNvGrpSpPr/>
            <p:nvPr/>
          </p:nvGrpSpPr>
          <p:grpSpPr>
            <a:xfrm>
              <a:off x="6802820" y="1379540"/>
              <a:ext cx="783027" cy="78302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969"/>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1989"/>
                  </a:lnSpc>
                </a:pPr>
                <a:endParaRPr/>
              </a:p>
            </p:txBody>
          </p:sp>
        </p:grpSp>
        <p:grpSp>
          <p:nvGrpSpPr>
            <p:cNvPr id="26" name="Group 26"/>
            <p:cNvGrpSpPr/>
            <p:nvPr/>
          </p:nvGrpSpPr>
          <p:grpSpPr>
            <a:xfrm>
              <a:off x="8856021" y="1379540"/>
              <a:ext cx="783027" cy="78302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969"/>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1989"/>
                  </a:lnSpc>
                </a:pPr>
                <a:endParaRPr/>
              </a:p>
            </p:txBody>
          </p:sp>
        </p:grpSp>
        <p:sp>
          <p:nvSpPr>
            <p:cNvPr id="29" name="TextBox 29"/>
            <p:cNvSpPr txBox="1"/>
            <p:nvPr/>
          </p:nvSpPr>
          <p:spPr>
            <a:xfrm>
              <a:off x="0" y="-19050"/>
              <a:ext cx="2052864" cy="1238250"/>
            </a:xfrm>
            <a:prstGeom prst="rect">
              <a:avLst/>
            </a:prstGeom>
          </p:spPr>
          <p:txBody>
            <a:bodyPr lIns="0" tIns="0" rIns="0" bIns="0" rtlCol="0" anchor="t">
              <a:spAutoFit/>
            </a:bodyPr>
            <a:lstStyle/>
            <a:p>
              <a:pPr algn="ctr">
                <a:lnSpc>
                  <a:spcPts val="3600"/>
                </a:lnSpc>
              </a:pPr>
              <a:r>
                <a:rPr lang="en-US" sz="3000">
                  <a:solidFill>
                    <a:srgbClr val="5B544C"/>
                  </a:solidFill>
                  <a:latin typeface="Roboto Bold"/>
                </a:rPr>
                <a:t>a great deal</a:t>
              </a:r>
            </a:p>
          </p:txBody>
        </p:sp>
        <p:sp>
          <p:nvSpPr>
            <p:cNvPr id="30" name="TextBox 30"/>
            <p:cNvSpPr txBox="1"/>
            <p:nvPr/>
          </p:nvSpPr>
          <p:spPr>
            <a:xfrm>
              <a:off x="8221102" y="245314"/>
              <a:ext cx="2052864" cy="685800"/>
            </a:xfrm>
            <a:prstGeom prst="rect">
              <a:avLst/>
            </a:prstGeom>
          </p:spPr>
          <p:txBody>
            <a:bodyPr lIns="0" tIns="0" rIns="0" bIns="0" rtlCol="0" anchor="t">
              <a:spAutoFit/>
            </a:bodyPr>
            <a:lstStyle/>
            <a:p>
              <a:pPr algn="ctr">
                <a:lnSpc>
                  <a:spcPts val="4200"/>
                </a:lnSpc>
              </a:pPr>
              <a:r>
                <a:rPr lang="en-US" sz="3000">
                  <a:solidFill>
                    <a:srgbClr val="5B544C"/>
                  </a:solidFill>
                  <a:latin typeface="Roboto Bold"/>
                </a:rPr>
                <a:t>not at all</a:t>
              </a:r>
            </a:p>
          </p:txBody>
        </p:sp>
      </p:grpSp>
      <p:sp>
        <p:nvSpPr>
          <p:cNvPr id="31" name="TextBox 31"/>
          <p:cNvSpPr txBox="1"/>
          <p:nvPr/>
        </p:nvSpPr>
        <p:spPr>
          <a:xfrm>
            <a:off x="9784047" y="7706485"/>
            <a:ext cx="247724" cy="589915"/>
          </a:xfrm>
          <a:prstGeom prst="rect">
            <a:avLst/>
          </a:prstGeom>
        </p:spPr>
        <p:txBody>
          <a:bodyPr lIns="0" tIns="0" rIns="0" bIns="0" rtlCol="0" anchor="t">
            <a:spAutoFit/>
          </a:bodyPr>
          <a:lstStyle/>
          <a:p>
            <a:pPr algn="ctr">
              <a:lnSpc>
                <a:spcPts val="4759"/>
              </a:lnSpc>
            </a:pPr>
            <a:r>
              <a:rPr lang="en-US" sz="3399">
                <a:solidFill>
                  <a:srgbClr val="FFFFFF"/>
                </a:solidFill>
                <a:latin typeface="Roboto Bold"/>
              </a:rPr>
              <a:t>1</a:t>
            </a:r>
          </a:p>
        </p:txBody>
      </p:sp>
      <p:sp>
        <p:nvSpPr>
          <p:cNvPr id="32" name="TextBox 32"/>
          <p:cNvSpPr txBox="1"/>
          <p:nvPr/>
        </p:nvSpPr>
        <p:spPr>
          <a:xfrm>
            <a:off x="15966897" y="7706485"/>
            <a:ext cx="247724" cy="589915"/>
          </a:xfrm>
          <a:prstGeom prst="rect">
            <a:avLst/>
          </a:prstGeom>
        </p:spPr>
        <p:txBody>
          <a:bodyPr lIns="0" tIns="0" rIns="0" bIns="0" rtlCol="0" anchor="t">
            <a:spAutoFit/>
          </a:bodyPr>
          <a:lstStyle/>
          <a:p>
            <a:pPr algn="ctr">
              <a:lnSpc>
                <a:spcPts val="4759"/>
              </a:lnSpc>
            </a:pPr>
            <a:r>
              <a:rPr lang="en-US" sz="3399">
                <a:solidFill>
                  <a:srgbClr val="FFFFFF"/>
                </a:solidFill>
                <a:latin typeface="Roboto Bold"/>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696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379214" cy="1713404"/>
          </a:xfrm>
        </p:grpSpPr>
        <p:sp>
          <p:nvSpPr>
            <p:cNvPr id="3" name="Freeform 3"/>
            <p:cNvSpPr/>
            <p:nvPr/>
          </p:nvSpPr>
          <p:spPr>
            <a:xfrm>
              <a:off x="0" y="0"/>
              <a:ext cx="3379214" cy="1713404"/>
            </a:xfrm>
            <a:custGeom>
              <a:avLst/>
              <a:gdLst/>
              <a:ahLst/>
              <a:cxnLst/>
              <a:rect l="l" t="t" r="r" b="b"/>
              <a:pathLst>
                <a:path w="3379214" h="1713404">
                  <a:moveTo>
                    <a:pt x="0" y="0"/>
                  </a:moveTo>
                  <a:lnTo>
                    <a:pt x="3379214" y="0"/>
                  </a:lnTo>
                  <a:lnTo>
                    <a:pt x="3379214" y="1713404"/>
                  </a:lnTo>
                  <a:lnTo>
                    <a:pt x="0" y="1713404"/>
                  </a:lnTo>
                  <a:close/>
                </a:path>
              </a:pathLst>
            </a:custGeom>
            <a:solidFill>
              <a:srgbClr val="FAF2EA"/>
            </a:solidFill>
          </p:spPr>
          <p:txBody>
            <a:bodyPr/>
            <a:lstStyle/>
            <a:p>
              <a:endParaRPr lang="en-US"/>
            </a:p>
          </p:txBody>
        </p:sp>
        <p:sp>
          <p:nvSpPr>
            <p:cNvPr id="4" name="TextBox 4"/>
            <p:cNvSpPr txBox="1"/>
            <p:nvPr/>
          </p:nvSpPr>
          <p:spPr>
            <a:xfrm>
              <a:off x="0" y="-47625"/>
              <a:ext cx="3379214" cy="1761029"/>
            </a:xfrm>
            <a:prstGeom prst="rect">
              <a:avLst/>
            </a:prstGeom>
          </p:spPr>
          <p:txBody>
            <a:bodyPr lIns="50800" tIns="50800" rIns="50800" bIns="50800" rtlCol="0" anchor="ctr"/>
            <a:lstStyle/>
            <a:p>
              <a:pPr algn="ctr">
                <a:lnSpc>
                  <a:spcPts val="3079"/>
                </a:lnSpc>
              </a:pPr>
              <a:endParaRPr/>
            </a:p>
          </p:txBody>
        </p:sp>
      </p:grpSp>
      <p:sp>
        <p:nvSpPr>
          <p:cNvPr id="5" name="AutoShape 5"/>
          <p:cNvSpPr/>
          <p:nvPr/>
        </p:nvSpPr>
        <p:spPr>
          <a:xfrm>
            <a:off x="7367437" y="1712708"/>
            <a:ext cx="9020603" cy="0"/>
          </a:xfrm>
          <a:prstGeom prst="line">
            <a:avLst/>
          </a:prstGeom>
          <a:ln w="19050" cap="flat">
            <a:solidFill>
              <a:srgbClr val="283728"/>
            </a:solidFill>
            <a:prstDash val="solid"/>
            <a:headEnd type="none" w="sm" len="sm"/>
            <a:tailEnd type="none" w="sm" len="sm"/>
          </a:ln>
        </p:spPr>
        <p:txBody>
          <a:bodyPr/>
          <a:lstStyle/>
          <a:p>
            <a:endParaRPr lang="en-US"/>
          </a:p>
        </p:txBody>
      </p:sp>
      <p:sp>
        <p:nvSpPr>
          <p:cNvPr id="6" name="AutoShape 6"/>
          <p:cNvSpPr/>
          <p:nvPr/>
        </p:nvSpPr>
        <p:spPr>
          <a:xfrm>
            <a:off x="1899960" y="8710810"/>
            <a:ext cx="11286105" cy="0"/>
          </a:xfrm>
          <a:prstGeom prst="line">
            <a:avLst/>
          </a:prstGeom>
          <a:ln w="19050" cap="flat">
            <a:solidFill>
              <a:srgbClr val="283728"/>
            </a:solidFill>
            <a:prstDash val="solid"/>
            <a:headEnd type="none" w="sm" len="sm"/>
            <a:tailEnd type="none" w="sm" len="sm"/>
          </a:ln>
        </p:spPr>
        <p:txBody>
          <a:bodyPr/>
          <a:lstStyle/>
          <a:p>
            <a:endParaRPr lang="en-US"/>
          </a:p>
        </p:txBody>
      </p:sp>
      <p:sp>
        <p:nvSpPr>
          <p:cNvPr id="7" name="TextBox 7"/>
          <p:cNvSpPr txBox="1"/>
          <p:nvPr/>
        </p:nvSpPr>
        <p:spPr>
          <a:xfrm>
            <a:off x="2237259" y="2243970"/>
            <a:ext cx="10726224" cy="6457315"/>
          </a:xfrm>
          <a:prstGeom prst="rect">
            <a:avLst/>
          </a:prstGeom>
        </p:spPr>
        <p:txBody>
          <a:bodyPr lIns="0" tIns="0" rIns="0" bIns="0" rtlCol="0" anchor="t">
            <a:spAutoFit/>
          </a:bodyPr>
          <a:lstStyle/>
          <a:p>
            <a:pPr algn="just">
              <a:lnSpc>
                <a:spcPts val="5120"/>
              </a:lnSpc>
            </a:pPr>
            <a:r>
              <a:rPr lang="en-US" sz="3200">
                <a:solidFill>
                  <a:srgbClr val="5B544C"/>
                </a:solidFill>
                <a:latin typeface="Roboto"/>
              </a:rPr>
              <a:t>Would you favor or oppose laws or policies that do each of the following? </a:t>
            </a:r>
          </a:p>
          <a:p>
            <a:pPr marL="690881" lvl="1" indent="-345440" algn="just">
              <a:lnSpc>
                <a:spcPts val="5120"/>
              </a:lnSpc>
              <a:buFont typeface="Arial"/>
              <a:buChar char="•"/>
            </a:pPr>
            <a:r>
              <a:rPr lang="en-US" sz="3200">
                <a:solidFill>
                  <a:srgbClr val="5B544C"/>
                </a:solidFill>
                <a:latin typeface="Roboto"/>
              </a:rPr>
              <a:t>Protect transgender individuals from discrimination </a:t>
            </a:r>
          </a:p>
          <a:p>
            <a:pPr marL="690881" lvl="1" indent="-345440" algn="just">
              <a:lnSpc>
                <a:spcPts val="5120"/>
              </a:lnSpc>
              <a:buFont typeface="Arial"/>
              <a:buChar char="•"/>
            </a:pPr>
            <a:r>
              <a:rPr lang="en-US" sz="3200">
                <a:solidFill>
                  <a:srgbClr val="5B544C"/>
                </a:solidFill>
                <a:latin typeface="Roboto"/>
              </a:rPr>
              <a:t>Require health insurance companies to cover medical care for gender transitions </a:t>
            </a:r>
          </a:p>
          <a:p>
            <a:pPr marL="690881" lvl="1" indent="-345440" algn="just">
              <a:lnSpc>
                <a:spcPts val="5120"/>
              </a:lnSpc>
              <a:buFont typeface="Arial"/>
              <a:buChar char="•"/>
            </a:pPr>
            <a:r>
              <a:rPr lang="en-US" sz="3200">
                <a:solidFill>
                  <a:srgbClr val="5B544C"/>
                </a:solidFill>
                <a:latin typeface="Roboto"/>
              </a:rPr>
              <a:t>Make it illegal for health care professionals to provide medical care for a gender transition to minors</a:t>
            </a:r>
          </a:p>
          <a:p>
            <a:pPr marL="690881" lvl="1" indent="-345440" algn="just">
              <a:lnSpc>
                <a:spcPts val="5120"/>
              </a:lnSpc>
              <a:buFont typeface="Arial"/>
              <a:buChar char="•"/>
            </a:pPr>
            <a:r>
              <a:rPr lang="en-US" sz="3200">
                <a:solidFill>
                  <a:srgbClr val="5B544C"/>
                </a:solidFill>
                <a:latin typeface="Roboto"/>
              </a:rPr>
              <a:t>Investigate parents for child abuse if they help a minor get medical care for a gender transition</a:t>
            </a:r>
          </a:p>
          <a:p>
            <a:pPr algn="just">
              <a:lnSpc>
                <a:spcPts val="5120"/>
              </a:lnSpc>
            </a:pPr>
            <a:endParaRPr lang="en-US" sz="3200">
              <a:solidFill>
                <a:srgbClr val="5B544C"/>
              </a:solidFill>
              <a:latin typeface="Roboto"/>
            </a:endParaRPr>
          </a:p>
        </p:txBody>
      </p:sp>
      <p:sp>
        <p:nvSpPr>
          <p:cNvPr id="8" name="TextBox 8"/>
          <p:cNvSpPr txBox="1"/>
          <p:nvPr/>
        </p:nvSpPr>
        <p:spPr>
          <a:xfrm>
            <a:off x="1924582" y="1441247"/>
            <a:ext cx="5442854" cy="638173"/>
          </a:xfrm>
          <a:prstGeom prst="rect">
            <a:avLst/>
          </a:prstGeom>
        </p:spPr>
        <p:txBody>
          <a:bodyPr lIns="0" tIns="0" rIns="0" bIns="0" rtlCol="0" anchor="t">
            <a:spAutoFit/>
          </a:bodyPr>
          <a:lstStyle/>
          <a:p>
            <a:pPr>
              <a:lnSpc>
                <a:spcPts val="4799"/>
              </a:lnSpc>
            </a:pPr>
            <a:r>
              <a:rPr lang="en-US" sz="4999">
                <a:solidFill>
                  <a:srgbClr val="5B544C"/>
                </a:solidFill>
                <a:latin typeface="Adirek Sans Bold"/>
              </a:rPr>
              <a:t>Dependent Variables</a:t>
            </a:r>
          </a:p>
        </p:txBody>
      </p:sp>
      <p:grpSp>
        <p:nvGrpSpPr>
          <p:cNvPr id="9" name="Group 9"/>
          <p:cNvGrpSpPr/>
          <p:nvPr/>
        </p:nvGrpSpPr>
        <p:grpSpPr>
          <a:xfrm rot="5400000">
            <a:off x="9267613" y="6798640"/>
            <a:ext cx="10056753" cy="587270"/>
            <a:chOff x="0" y="0"/>
            <a:chExt cx="13409005" cy="783027"/>
          </a:xfrm>
        </p:grpSpPr>
        <p:sp>
          <p:nvSpPr>
            <p:cNvPr id="10" name="AutoShape 10"/>
            <p:cNvSpPr/>
            <p:nvPr/>
          </p:nvSpPr>
          <p:spPr>
            <a:xfrm flipV="1">
              <a:off x="299363" y="388342"/>
              <a:ext cx="13109611" cy="6343"/>
            </a:xfrm>
            <a:prstGeom prst="line">
              <a:avLst/>
            </a:prstGeom>
            <a:ln w="127000" cap="rnd">
              <a:solidFill>
                <a:srgbClr val="2B90DB"/>
              </a:solidFill>
              <a:prstDash val="solid"/>
              <a:headEnd type="none" w="sm" len="sm"/>
              <a:tailEnd type="none" w="sm" len="sm"/>
            </a:ln>
          </p:spPr>
          <p:txBody>
            <a:bodyPr/>
            <a:lstStyle/>
            <a:p>
              <a:endParaRPr lang="en-US"/>
            </a:p>
          </p:txBody>
        </p:sp>
        <p:grpSp>
          <p:nvGrpSpPr>
            <p:cNvPr id="11" name="Group 11"/>
            <p:cNvGrpSpPr/>
            <p:nvPr/>
          </p:nvGrpSpPr>
          <p:grpSpPr>
            <a:xfrm>
              <a:off x="0" y="0"/>
              <a:ext cx="766427" cy="783027"/>
              <a:chOff x="0" y="0"/>
              <a:chExt cx="812800" cy="830404"/>
            </a:xfrm>
          </p:grpSpPr>
          <p:sp>
            <p:nvSpPr>
              <p:cNvPr id="12" name="Freeform 12"/>
              <p:cNvSpPr/>
              <p:nvPr/>
            </p:nvSpPr>
            <p:spPr>
              <a:xfrm>
                <a:off x="0" y="0"/>
                <a:ext cx="812800" cy="830404"/>
              </a:xfrm>
              <a:custGeom>
                <a:avLst/>
                <a:gdLst/>
                <a:ahLst/>
                <a:cxnLst/>
                <a:rect l="l" t="t" r="r" b="b"/>
                <a:pathLst>
                  <a:path w="812800" h="830404">
                    <a:moveTo>
                      <a:pt x="406400" y="0"/>
                    </a:moveTo>
                    <a:cubicBezTo>
                      <a:pt x="181951" y="0"/>
                      <a:pt x="0" y="185892"/>
                      <a:pt x="0" y="415202"/>
                    </a:cubicBezTo>
                    <a:cubicBezTo>
                      <a:pt x="0" y="644512"/>
                      <a:pt x="181951" y="830404"/>
                      <a:pt x="406400" y="830404"/>
                    </a:cubicBezTo>
                    <a:cubicBezTo>
                      <a:pt x="630849" y="830404"/>
                      <a:pt x="812800" y="644512"/>
                      <a:pt x="812800" y="415202"/>
                    </a:cubicBezTo>
                    <a:cubicBezTo>
                      <a:pt x="812800" y="185892"/>
                      <a:pt x="630849" y="0"/>
                      <a:pt x="406400" y="0"/>
                    </a:cubicBezTo>
                    <a:close/>
                  </a:path>
                </a:pathLst>
              </a:custGeom>
              <a:solidFill>
                <a:srgbClr val="2B90DB"/>
              </a:solidFill>
            </p:spPr>
            <p:txBody>
              <a:bodyPr/>
              <a:lstStyle/>
              <a:p>
                <a:endParaRPr lang="en-US"/>
              </a:p>
            </p:txBody>
          </p:sp>
          <p:sp>
            <p:nvSpPr>
              <p:cNvPr id="13" name="TextBox 13"/>
              <p:cNvSpPr txBox="1"/>
              <p:nvPr/>
            </p:nvSpPr>
            <p:spPr>
              <a:xfrm>
                <a:off x="76200" y="1650"/>
                <a:ext cx="660400" cy="750903"/>
              </a:xfrm>
              <a:prstGeom prst="rect">
                <a:avLst/>
              </a:prstGeom>
            </p:spPr>
            <p:txBody>
              <a:bodyPr lIns="50800" tIns="50800" rIns="50800" bIns="50800" rtlCol="0" anchor="ctr"/>
              <a:lstStyle/>
              <a:p>
                <a:pPr algn="ctr">
                  <a:lnSpc>
                    <a:spcPts val="4480"/>
                  </a:lnSpc>
                </a:pPr>
                <a:endParaRPr/>
              </a:p>
            </p:txBody>
          </p:sp>
        </p:grpSp>
        <p:grpSp>
          <p:nvGrpSpPr>
            <p:cNvPr id="14" name="Group 14"/>
            <p:cNvGrpSpPr/>
            <p:nvPr/>
          </p:nvGrpSpPr>
          <p:grpSpPr>
            <a:xfrm>
              <a:off x="2053201" y="0"/>
              <a:ext cx="783027" cy="78302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90DB"/>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1989"/>
                  </a:lnSpc>
                </a:pPr>
                <a:endParaRPr/>
              </a:p>
            </p:txBody>
          </p:sp>
        </p:grpSp>
        <p:grpSp>
          <p:nvGrpSpPr>
            <p:cNvPr id="17" name="Group 17"/>
            <p:cNvGrpSpPr/>
            <p:nvPr/>
          </p:nvGrpSpPr>
          <p:grpSpPr>
            <a:xfrm>
              <a:off x="4106401" y="0"/>
              <a:ext cx="783027" cy="78302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90DB"/>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1989"/>
                  </a:lnSpc>
                </a:pPr>
                <a:endParaRPr/>
              </a:p>
            </p:txBody>
          </p:sp>
        </p:grpSp>
        <p:grpSp>
          <p:nvGrpSpPr>
            <p:cNvPr id="20" name="Group 20"/>
            <p:cNvGrpSpPr/>
            <p:nvPr/>
          </p:nvGrpSpPr>
          <p:grpSpPr>
            <a:xfrm>
              <a:off x="6159602" y="0"/>
              <a:ext cx="783027" cy="78302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90DB"/>
              </a:solidFill>
            </p:spPr>
            <p:txBody>
              <a:bodyPr/>
              <a:lstStyle/>
              <a:p>
                <a:endParaRPr lang="en-US"/>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1989"/>
                  </a:lnSpc>
                </a:pPr>
                <a:endParaRPr/>
              </a:p>
            </p:txBody>
          </p:sp>
        </p:grpSp>
        <p:grpSp>
          <p:nvGrpSpPr>
            <p:cNvPr id="23" name="Group 23"/>
            <p:cNvGrpSpPr/>
            <p:nvPr/>
          </p:nvGrpSpPr>
          <p:grpSpPr>
            <a:xfrm>
              <a:off x="8212803" y="0"/>
              <a:ext cx="783027" cy="78302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90DB"/>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1989"/>
                  </a:lnSpc>
                </a:pPr>
                <a:endParaRPr/>
              </a:p>
            </p:txBody>
          </p:sp>
        </p:grpSp>
      </p:grpSp>
      <p:sp>
        <p:nvSpPr>
          <p:cNvPr id="26" name="TextBox 26"/>
          <p:cNvSpPr txBox="1"/>
          <p:nvPr/>
        </p:nvSpPr>
        <p:spPr>
          <a:xfrm>
            <a:off x="14660624" y="1910595"/>
            <a:ext cx="1539648" cy="933450"/>
          </a:xfrm>
          <a:prstGeom prst="rect">
            <a:avLst/>
          </a:prstGeom>
        </p:spPr>
        <p:txBody>
          <a:bodyPr lIns="0" tIns="0" rIns="0" bIns="0" rtlCol="0" anchor="t">
            <a:spAutoFit/>
          </a:bodyPr>
          <a:lstStyle/>
          <a:p>
            <a:pPr algn="ctr">
              <a:lnSpc>
                <a:spcPts val="3600"/>
              </a:lnSpc>
            </a:pPr>
            <a:r>
              <a:rPr lang="en-US" sz="3000">
                <a:solidFill>
                  <a:srgbClr val="5B544C"/>
                </a:solidFill>
                <a:latin typeface="Roboto Bold"/>
              </a:rPr>
              <a:t>strongly favor</a:t>
            </a:r>
          </a:p>
        </p:txBody>
      </p:sp>
      <p:sp>
        <p:nvSpPr>
          <p:cNvPr id="27" name="TextBox 27"/>
          <p:cNvSpPr txBox="1"/>
          <p:nvPr/>
        </p:nvSpPr>
        <p:spPr>
          <a:xfrm>
            <a:off x="14660624" y="8026603"/>
            <a:ext cx="1539648" cy="933450"/>
          </a:xfrm>
          <a:prstGeom prst="rect">
            <a:avLst/>
          </a:prstGeom>
        </p:spPr>
        <p:txBody>
          <a:bodyPr lIns="0" tIns="0" rIns="0" bIns="0" rtlCol="0" anchor="t">
            <a:spAutoFit/>
          </a:bodyPr>
          <a:lstStyle/>
          <a:p>
            <a:pPr algn="ctr">
              <a:lnSpc>
                <a:spcPts val="3600"/>
              </a:lnSpc>
            </a:pPr>
            <a:r>
              <a:rPr lang="en-US" sz="3000">
                <a:solidFill>
                  <a:srgbClr val="5B544C"/>
                </a:solidFill>
                <a:latin typeface="Roboto Bold"/>
              </a:rPr>
              <a:t>strongly oppose</a:t>
            </a:r>
          </a:p>
        </p:txBody>
      </p:sp>
      <p:sp>
        <p:nvSpPr>
          <p:cNvPr id="28" name="TextBox 28"/>
          <p:cNvSpPr txBox="1"/>
          <p:nvPr/>
        </p:nvSpPr>
        <p:spPr>
          <a:xfrm>
            <a:off x="14172128" y="2025213"/>
            <a:ext cx="247724" cy="589915"/>
          </a:xfrm>
          <a:prstGeom prst="rect">
            <a:avLst/>
          </a:prstGeom>
        </p:spPr>
        <p:txBody>
          <a:bodyPr lIns="0" tIns="0" rIns="0" bIns="0" rtlCol="0" anchor="t">
            <a:spAutoFit/>
          </a:bodyPr>
          <a:lstStyle/>
          <a:p>
            <a:pPr algn="ctr">
              <a:lnSpc>
                <a:spcPts val="4759"/>
              </a:lnSpc>
            </a:pPr>
            <a:r>
              <a:rPr lang="en-US" sz="3399">
                <a:solidFill>
                  <a:srgbClr val="FFFFFF"/>
                </a:solidFill>
                <a:latin typeface="Roboto Bold"/>
              </a:rPr>
              <a:t>1</a:t>
            </a:r>
          </a:p>
        </p:txBody>
      </p:sp>
      <p:sp>
        <p:nvSpPr>
          <p:cNvPr id="29" name="TextBox 29"/>
          <p:cNvSpPr txBox="1"/>
          <p:nvPr/>
        </p:nvSpPr>
        <p:spPr>
          <a:xfrm>
            <a:off x="14172128" y="8188846"/>
            <a:ext cx="247724" cy="589915"/>
          </a:xfrm>
          <a:prstGeom prst="rect">
            <a:avLst/>
          </a:prstGeom>
        </p:spPr>
        <p:txBody>
          <a:bodyPr lIns="0" tIns="0" rIns="0" bIns="0" rtlCol="0" anchor="t">
            <a:spAutoFit/>
          </a:bodyPr>
          <a:lstStyle/>
          <a:p>
            <a:pPr algn="ctr">
              <a:lnSpc>
                <a:spcPts val="4759"/>
              </a:lnSpc>
            </a:pPr>
            <a:r>
              <a:rPr lang="en-US" sz="3399">
                <a:solidFill>
                  <a:srgbClr val="FFFFFF"/>
                </a:solidFill>
                <a:latin typeface="Roboto Bold"/>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2E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47070" cy="791145"/>
            <a:chOff x="0" y="0"/>
            <a:chExt cx="196759" cy="208368"/>
          </a:xfrm>
        </p:grpSpPr>
        <p:sp>
          <p:nvSpPr>
            <p:cNvPr id="3" name="Freeform 3"/>
            <p:cNvSpPr/>
            <p:nvPr/>
          </p:nvSpPr>
          <p:spPr>
            <a:xfrm>
              <a:off x="0" y="0"/>
              <a:ext cx="196759" cy="208368"/>
            </a:xfrm>
            <a:custGeom>
              <a:avLst/>
              <a:gdLst/>
              <a:ahLst/>
              <a:cxnLst/>
              <a:rect l="l" t="t" r="r" b="b"/>
              <a:pathLst>
                <a:path w="196759" h="208368">
                  <a:moveTo>
                    <a:pt x="0" y="0"/>
                  </a:moveTo>
                  <a:lnTo>
                    <a:pt x="196759" y="0"/>
                  </a:lnTo>
                  <a:lnTo>
                    <a:pt x="196759" y="208368"/>
                  </a:lnTo>
                  <a:lnTo>
                    <a:pt x="0" y="208368"/>
                  </a:lnTo>
                  <a:close/>
                </a:path>
              </a:pathLst>
            </a:custGeom>
            <a:solidFill>
              <a:srgbClr val="2B90DB"/>
            </a:solidFill>
          </p:spPr>
          <p:txBody>
            <a:bodyPr/>
            <a:lstStyle/>
            <a:p>
              <a:endParaRPr lang="en-US"/>
            </a:p>
          </p:txBody>
        </p:sp>
        <p:sp>
          <p:nvSpPr>
            <p:cNvPr id="4" name="TextBox 4"/>
            <p:cNvSpPr txBox="1"/>
            <p:nvPr/>
          </p:nvSpPr>
          <p:spPr>
            <a:xfrm>
              <a:off x="0" y="-47625"/>
              <a:ext cx="196759" cy="255993"/>
            </a:xfrm>
            <a:prstGeom prst="rect">
              <a:avLst/>
            </a:prstGeom>
          </p:spPr>
          <p:txBody>
            <a:bodyPr lIns="50800" tIns="50800" rIns="50800" bIns="50800" rtlCol="0" anchor="ctr"/>
            <a:lstStyle/>
            <a:p>
              <a:pPr algn="ctr">
                <a:lnSpc>
                  <a:spcPts val="3079"/>
                </a:lnSpc>
              </a:pPr>
              <a:endParaRPr/>
            </a:p>
          </p:txBody>
        </p:sp>
      </p:grpSp>
      <p:grpSp>
        <p:nvGrpSpPr>
          <p:cNvPr id="5" name="Group 5"/>
          <p:cNvGrpSpPr/>
          <p:nvPr/>
        </p:nvGrpSpPr>
        <p:grpSpPr>
          <a:xfrm>
            <a:off x="14041951" y="0"/>
            <a:ext cx="4553043" cy="10287000"/>
            <a:chOff x="0" y="0"/>
            <a:chExt cx="1199155" cy="2709333"/>
          </a:xfrm>
        </p:grpSpPr>
        <p:sp>
          <p:nvSpPr>
            <p:cNvPr id="6" name="Freeform 6"/>
            <p:cNvSpPr/>
            <p:nvPr/>
          </p:nvSpPr>
          <p:spPr>
            <a:xfrm>
              <a:off x="0" y="0"/>
              <a:ext cx="1199155" cy="2709333"/>
            </a:xfrm>
            <a:custGeom>
              <a:avLst/>
              <a:gdLst/>
              <a:ahLst/>
              <a:cxnLst/>
              <a:rect l="l" t="t" r="r" b="b"/>
              <a:pathLst>
                <a:path w="1199155" h="2709333">
                  <a:moveTo>
                    <a:pt x="0" y="0"/>
                  </a:moveTo>
                  <a:lnTo>
                    <a:pt x="1199155" y="0"/>
                  </a:lnTo>
                  <a:lnTo>
                    <a:pt x="1199155" y="2709333"/>
                  </a:lnTo>
                  <a:lnTo>
                    <a:pt x="0" y="2709333"/>
                  </a:lnTo>
                  <a:close/>
                </a:path>
              </a:pathLst>
            </a:custGeom>
            <a:solidFill>
              <a:srgbClr val="2B90DB"/>
            </a:solidFill>
          </p:spPr>
          <p:txBody>
            <a:bodyPr/>
            <a:lstStyle/>
            <a:p>
              <a:endParaRPr lang="en-US"/>
            </a:p>
          </p:txBody>
        </p:sp>
        <p:sp>
          <p:nvSpPr>
            <p:cNvPr id="7" name="TextBox 7"/>
            <p:cNvSpPr txBox="1"/>
            <p:nvPr/>
          </p:nvSpPr>
          <p:spPr>
            <a:xfrm>
              <a:off x="0" y="-38100"/>
              <a:ext cx="1199155" cy="2747433"/>
            </a:xfrm>
            <a:prstGeom prst="rect">
              <a:avLst/>
            </a:prstGeom>
          </p:spPr>
          <p:txBody>
            <a:bodyPr lIns="50800" tIns="50800" rIns="50800" bIns="50800" rtlCol="0" anchor="ctr"/>
            <a:lstStyle/>
            <a:p>
              <a:pPr algn="ctr">
                <a:lnSpc>
                  <a:spcPts val="1989"/>
                </a:lnSpc>
              </a:pPr>
              <a:endParaRPr/>
            </a:p>
          </p:txBody>
        </p:sp>
      </p:grpSp>
      <p:sp>
        <p:nvSpPr>
          <p:cNvPr id="8" name="Freeform 8"/>
          <p:cNvSpPr/>
          <p:nvPr/>
        </p:nvSpPr>
        <p:spPr>
          <a:xfrm>
            <a:off x="4101238" y="776228"/>
            <a:ext cx="8409444" cy="8734545"/>
          </a:xfrm>
          <a:custGeom>
            <a:avLst/>
            <a:gdLst/>
            <a:ahLst/>
            <a:cxnLst/>
            <a:rect l="l" t="t" r="r" b="b"/>
            <a:pathLst>
              <a:path w="8409444" h="8734545">
                <a:moveTo>
                  <a:pt x="0" y="0"/>
                </a:moveTo>
                <a:lnTo>
                  <a:pt x="8409444" y="0"/>
                </a:lnTo>
                <a:lnTo>
                  <a:pt x="8409444" y="8734544"/>
                </a:lnTo>
                <a:lnTo>
                  <a:pt x="0" y="8734544"/>
                </a:lnTo>
                <a:lnTo>
                  <a:pt x="0" y="0"/>
                </a:lnTo>
                <a:close/>
              </a:path>
            </a:pathLst>
          </a:custGeom>
          <a:blipFill>
            <a:blip r:embed="rId2"/>
            <a:stretch>
              <a:fillRect t="-272" r="-215" b="-272"/>
            </a:stretch>
          </a:blipFill>
        </p:spPr>
        <p:txBody>
          <a:bodyPr/>
          <a:lstStyle/>
          <a:p>
            <a:endParaRPr lang="en-US"/>
          </a:p>
        </p:txBody>
      </p:sp>
      <p:sp>
        <p:nvSpPr>
          <p:cNvPr id="9" name="TextBox 9"/>
          <p:cNvSpPr txBox="1"/>
          <p:nvPr/>
        </p:nvSpPr>
        <p:spPr>
          <a:xfrm rot="-5400000">
            <a:off x="-2393030" y="4221830"/>
            <a:ext cx="8467155" cy="2080894"/>
          </a:xfrm>
          <a:prstGeom prst="rect">
            <a:avLst/>
          </a:prstGeom>
        </p:spPr>
        <p:txBody>
          <a:bodyPr lIns="0" tIns="0" rIns="0" bIns="0" rtlCol="0" anchor="t">
            <a:spAutoFit/>
          </a:bodyPr>
          <a:lstStyle/>
          <a:p>
            <a:pPr algn="r">
              <a:lnSpc>
                <a:spcPts val="17080"/>
              </a:lnSpc>
            </a:pPr>
            <a:r>
              <a:rPr lang="en-US" sz="12200">
                <a:solidFill>
                  <a:srgbClr val="2B90DB"/>
                </a:solidFill>
                <a:latin typeface="Adirek Sans Heavy"/>
              </a:rPr>
              <a:t>DESCRIPTIVES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2EA"/>
        </a:solidFill>
        <a:effectLst/>
      </p:bgPr>
    </p:bg>
    <p:spTree>
      <p:nvGrpSpPr>
        <p:cNvPr id="1" name=""/>
        <p:cNvGrpSpPr/>
        <p:nvPr/>
      </p:nvGrpSpPr>
      <p:grpSpPr>
        <a:xfrm>
          <a:off x="0" y="0"/>
          <a:ext cx="0" cy="0"/>
          <a:chOff x="0" y="0"/>
          <a:chExt cx="0" cy="0"/>
        </a:xfrm>
      </p:grpSpPr>
      <p:grpSp>
        <p:nvGrpSpPr>
          <p:cNvPr id="2" name="Group 2"/>
          <p:cNvGrpSpPr/>
          <p:nvPr/>
        </p:nvGrpSpPr>
        <p:grpSpPr>
          <a:xfrm>
            <a:off x="0" y="2530676"/>
            <a:ext cx="18288000" cy="565608"/>
            <a:chOff x="0" y="0"/>
            <a:chExt cx="4816593" cy="148967"/>
          </a:xfrm>
        </p:grpSpPr>
        <p:sp>
          <p:nvSpPr>
            <p:cNvPr id="3" name="Freeform 3"/>
            <p:cNvSpPr/>
            <p:nvPr/>
          </p:nvSpPr>
          <p:spPr>
            <a:xfrm>
              <a:off x="0" y="0"/>
              <a:ext cx="4816592" cy="148967"/>
            </a:xfrm>
            <a:custGeom>
              <a:avLst/>
              <a:gdLst/>
              <a:ahLst/>
              <a:cxnLst/>
              <a:rect l="l" t="t" r="r" b="b"/>
              <a:pathLst>
                <a:path w="4816592" h="148967">
                  <a:moveTo>
                    <a:pt x="0" y="0"/>
                  </a:moveTo>
                  <a:lnTo>
                    <a:pt x="4816592" y="0"/>
                  </a:lnTo>
                  <a:lnTo>
                    <a:pt x="4816592" y="148967"/>
                  </a:lnTo>
                  <a:lnTo>
                    <a:pt x="0" y="148967"/>
                  </a:lnTo>
                  <a:close/>
                </a:path>
              </a:pathLst>
            </a:custGeom>
            <a:solidFill>
              <a:srgbClr val="5B544C"/>
            </a:solidFill>
          </p:spPr>
          <p:txBody>
            <a:bodyPr/>
            <a:lstStyle/>
            <a:p>
              <a:endParaRPr lang="en-US"/>
            </a:p>
          </p:txBody>
        </p:sp>
        <p:sp>
          <p:nvSpPr>
            <p:cNvPr id="4" name="TextBox 4"/>
            <p:cNvSpPr txBox="1"/>
            <p:nvPr/>
          </p:nvSpPr>
          <p:spPr>
            <a:xfrm>
              <a:off x="0" y="-47625"/>
              <a:ext cx="4816593" cy="196592"/>
            </a:xfrm>
            <a:prstGeom prst="rect">
              <a:avLst/>
            </a:prstGeom>
          </p:spPr>
          <p:txBody>
            <a:bodyPr lIns="50800" tIns="50800" rIns="50800" bIns="50800" rtlCol="0" anchor="ctr"/>
            <a:lstStyle/>
            <a:p>
              <a:pPr algn="ctr">
                <a:lnSpc>
                  <a:spcPts val="3079"/>
                </a:lnSpc>
              </a:pPr>
              <a:endParaRPr/>
            </a:p>
          </p:txBody>
        </p:sp>
      </p:grpSp>
      <p:grpSp>
        <p:nvGrpSpPr>
          <p:cNvPr id="5" name="Group 5"/>
          <p:cNvGrpSpPr/>
          <p:nvPr/>
        </p:nvGrpSpPr>
        <p:grpSpPr>
          <a:xfrm>
            <a:off x="8156121" y="1887374"/>
            <a:ext cx="7617279" cy="1852212"/>
            <a:chOff x="0" y="0"/>
            <a:chExt cx="2006197" cy="487825"/>
          </a:xfrm>
        </p:grpSpPr>
        <p:sp>
          <p:nvSpPr>
            <p:cNvPr id="6" name="Freeform 6"/>
            <p:cNvSpPr/>
            <p:nvPr/>
          </p:nvSpPr>
          <p:spPr>
            <a:xfrm>
              <a:off x="0" y="0"/>
              <a:ext cx="2006197" cy="487825"/>
            </a:xfrm>
            <a:custGeom>
              <a:avLst/>
              <a:gdLst/>
              <a:ahLst/>
              <a:cxnLst/>
              <a:rect l="l" t="t" r="r" b="b"/>
              <a:pathLst>
                <a:path w="2006197" h="487825">
                  <a:moveTo>
                    <a:pt x="0" y="0"/>
                  </a:moveTo>
                  <a:lnTo>
                    <a:pt x="2006197" y="0"/>
                  </a:lnTo>
                  <a:lnTo>
                    <a:pt x="2006197" y="487825"/>
                  </a:lnTo>
                  <a:lnTo>
                    <a:pt x="0" y="487825"/>
                  </a:lnTo>
                  <a:close/>
                </a:path>
              </a:pathLst>
            </a:custGeom>
            <a:solidFill>
              <a:srgbClr val="FAF2EA"/>
            </a:solidFill>
          </p:spPr>
          <p:txBody>
            <a:bodyPr/>
            <a:lstStyle/>
            <a:p>
              <a:endParaRPr lang="en-US"/>
            </a:p>
          </p:txBody>
        </p:sp>
        <p:sp>
          <p:nvSpPr>
            <p:cNvPr id="7" name="TextBox 7"/>
            <p:cNvSpPr txBox="1"/>
            <p:nvPr/>
          </p:nvSpPr>
          <p:spPr>
            <a:xfrm>
              <a:off x="0" y="-38100"/>
              <a:ext cx="2006197" cy="525925"/>
            </a:xfrm>
            <a:prstGeom prst="rect">
              <a:avLst/>
            </a:prstGeom>
          </p:spPr>
          <p:txBody>
            <a:bodyPr lIns="50800" tIns="50800" rIns="50800" bIns="50800" rtlCol="0" anchor="ctr"/>
            <a:lstStyle/>
            <a:p>
              <a:pPr algn="ctr">
                <a:lnSpc>
                  <a:spcPts val="1989"/>
                </a:lnSpc>
              </a:pPr>
              <a:endParaRPr/>
            </a:p>
          </p:txBody>
        </p:sp>
      </p:grpSp>
      <p:sp>
        <p:nvSpPr>
          <p:cNvPr id="8" name="Freeform 8"/>
          <p:cNvSpPr/>
          <p:nvPr/>
        </p:nvSpPr>
        <p:spPr>
          <a:xfrm>
            <a:off x="2575832" y="483460"/>
            <a:ext cx="5773361" cy="4660040"/>
          </a:xfrm>
          <a:custGeom>
            <a:avLst/>
            <a:gdLst/>
            <a:ahLst/>
            <a:cxnLst/>
            <a:rect l="l" t="t" r="r" b="b"/>
            <a:pathLst>
              <a:path w="5773361" h="4660040">
                <a:moveTo>
                  <a:pt x="0" y="0"/>
                </a:moveTo>
                <a:lnTo>
                  <a:pt x="5773361" y="0"/>
                </a:lnTo>
                <a:lnTo>
                  <a:pt x="5773361" y="4660040"/>
                </a:lnTo>
                <a:lnTo>
                  <a:pt x="0" y="4660040"/>
                </a:lnTo>
                <a:lnTo>
                  <a:pt x="0" y="0"/>
                </a:lnTo>
                <a:close/>
              </a:path>
            </a:pathLst>
          </a:custGeom>
          <a:blipFill>
            <a:blip r:embed="rId3"/>
            <a:stretch>
              <a:fillRect/>
            </a:stretch>
          </a:blipFill>
        </p:spPr>
        <p:txBody>
          <a:bodyPr/>
          <a:lstStyle/>
          <a:p>
            <a:endParaRPr lang="en-US"/>
          </a:p>
        </p:txBody>
      </p:sp>
      <p:sp>
        <p:nvSpPr>
          <p:cNvPr id="9" name="Freeform 9"/>
          <p:cNvSpPr/>
          <p:nvPr/>
        </p:nvSpPr>
        <p:spPr>
          <a:xfrm>
            <a:off x="2575832" y="5143500"/>
            <a:ext cx="5773361" cy="4675945"/>
          </a:xfrm>
          <a:custGeom>
            <a:avLst/>
            <a:gdLst/>
            <a:ahLst/>
            <a:cxnLst/>
            <a:rect l="l" t="t" r="r" b="b"/>
            <a:pathLst>
              <a:path w="5773361" h="4675945">
                <a:moveTo>
                  <a:pt x="0" y="0"/>
                </a:moveTo>
                <a:lnTo>
                  <a:pt x="5773361" y="0"/>
                </a:lnTo>
                <a:lnTo>
                  <a:pt x="5773361" y="4675945"/>
                </a:lnTo>
                <a:lnTo>
                  <a:pt x="0" y="4675945"/>
                </a:lnTo>
                <a:lnTo>
                  <a:pt x="0" y="0"/>
                </a:lnTo>
                <a:close/>
              </a:path>
            </a:pathLst>
          </a:custGeom>
          <a:blipFill>
            <a:blip r:embed="rId4"/>
            <a:stretch>
              <a:fillRect/>
            </a:stretch>
          </a:blipFill>
        </p:spPr>
        <p:txBody>
          <a:bodyPr/>
          <a:lstStyle/>
          <a:p>
            <a:endParaRPr lang="en-US"/>
          </a:p>
        </p:txBody>
      </p:sp>
      <p:sp>
        <p:nvSpPr>
          <p:cNvPr id="10" name="Freeform 10"/>
          <p:cNvSpPr/>
          <p:nvPr/>
        </p:nvSpPr>
        <p:spPr>
          <a:xfrm>
            <a:off x="9379554" y="5143500"/>
            <a:ext cx="5773361" cy="4675945"/>
          </a:xfrm>
          <a:custGeom>
            <a:avLst/>
            <a:gdLst/>
            <a:ahLst/>
            <a:cxnLst/>
            <a:rect l="l" t="t" r="r" b="b"/>
            <a:pathLst>
              <a:path w="5773361" h="4675945">
                <a:moveTo>
                  <a:pt x="0" y="0"/>
                </a:moveTo>
                <a:lnTo>
                  <a:pt x="5773360" y="0"/>
                </a:lnTo>
                <a:lnTo>
                  <a:pt x="5773360" y="4675945"/>
                </a:lnTo>
                <a:lnTo>
                  <a:pt x="0" y="4675945"/>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7296840" y="1353617"/>
            <a:ext cx="7917307" cy="3157850"/>
          </a:xfrm>
          <a:prstGeom prst="rect">
            <a:avLst/>
          </a:prstGeom>
        </p:spPr>
        <p:txBody>
          <a:bodyPr lIns="0" tIns="0" rIns="0" bIns="0" rtlCol="0" anchor="t">
            <a:spAutoFit/>
          </a:bodyPr>
          <a:lstStyle/>
          <a:p>
            <a:pPr algn="r">
              <a:lnSpc>
                <a:spcPts val="12199"/>
              </a:lnSpc>
            </a:pPr>
            <a:r>
              <a:rPr lang="en-US" sz="12199">
                <a:solidFill>
                  <a:srgbClr val="FD6969"/>
                </a:solidFill>
                <a:latin typeface="Adirek Sans Heavy"/>
              </a:rPr>
              <a:t>BIVARIATE ANALYSIS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90DB"/>
        </a:solidFill>
        <a:effectLst/>
      </p:bgPr>
    </p:bg>
    <p:spTree>
      <p:nvGrpSpPr>
        <p:cNvPr id="1" name=""/>
        <p:cNvGrpSpPr/>
        <p:nvPr/>
      </p:nvGrpSpPr>
      <p:grpSpPr>
        <a:xfrm>
          <a:off x="0" y="0"/>
          <a:ext cx="0" cy="0"/>
          <a:chOff x="0" y="0"/>
          <a:chExt cx="0" cy="0"/>
        </a:xfrm>
      </p:grpSpPr>
      <p:sp>
        <p:nvSpPr>
          <p:cNvPr id="2" name="TextBox 2"/>
          <p:cNvSpPr txBox="1"/>
          <p:nvPr/>
        </p:nvSpPr>
        <p:spPr>
          <a:xfrm>
            <a:off x="4645691" y="1105843"/>
            <a:ext cx="8996617" cy="2321561"/>
          </a:xfrm>
          <a:prstGeom prst="rect">
            <a:avLst/>
          </a:prstGeom>
        </p:spPr>
        <p:txBody>
          <a:bodyPr lIns="0" tIns="0" rIns="0" bIns="0" rtlCol="0" anchor="t">
            <a:spAutoFit/>
          </a:bodyPr>
          <a:lstStyle/>
          <a:p>
            <a:pPr algn="ctr">
              <a:lnSpc>
                <a:spcPts val="19039"/>
              </a:lnSpc>
            </a:pPr>
            <a:r>
              <a:rPr lang="en-US" sz="13599">
                <a:solidFill>
                  <a:srgbClr val="FAF2EA"/>
                </a:solidFill>
                <a:latin typeface="Adirek Sans Heavy"/>
              </a:rPr>
              <a:t>CONCLUSIONS</a:t>
            </a:r>
          </a:p>
        </p:txBody>
      </p:sp>
      <p:sp>
        <p:nvSpPr>
          <p:cNvPr id="3" name="TextBox 3"/>
          <p:cNvSpPr txBox="1"/>
          <p:nvPr/>
        </p:nvSpPr>
        <p:spPr>
          <a:xfrm>
            <a:off x="1256900" y="4136439"/>
            <a:ext cx="7581139" cy="1655383"/>
          </a:xfrm>
          <a:prstGeom prst="rect">
            <a:avLst/>
          </a:prstGeom>
        </p:spPr>
        <p:txBody>
          <a:bodyPr lIns="0" tIns="0" rIns="0" bIns="0" rtlCol="0" anchor="t">
            <a:spAutoFit/>
          </a:bodyPr>
          <a:lstStyle/>
          <a:p>
            <a:pPr algn="just">
              <a:lnSpc>
                <a:spcPts val="3361"/>
              </a:lnSpc>
            </a:pPr>
            <a:r>
              <a:rPr lang="en-US" sz="2101">
                <a:solidFill>
                  <a:srgbClr val="FAF2EA"/>
                </a:solidFill>
                <a:latin typeface="Roboto"/>
              </a:rPr>
              <a:t>Those whose attitudes come from their religious views had a consistently higher likelihood of displaying hostility across all measures. Although, the difference between strong and weak influence are less drastic when controlling for other factors.</a:t>
            </a:r>
          </a:p>
        </p:txBody>
      </p:sp>
      <p:sp>
        <p:nvSpPr>
          <p:cNvPr id="4" name="TextBox 4"/>
          <p:cNvSpPr txBox="1"/>
          <p:nvPr/>
        </p:nvSpPr>
        <p:spPr>
          <a:xfrm>
            <a:off x="1256900" y="6970807"/>
            <a:ext cx="7628387" cy="1655383"/>
          </a:xfrm>
          <a:prstGeom prst="rect">
            <a:avLst/>
          </a:prstGeom>
        </p:spPr>
        <p:txBody>
          <a:bodyPr lIns="0" tIns="0" rIns="0" bIns="0" rtlCol="0" anchor="t">
            <a:spAutoFit/>
          </a:bodyPr>
          <a:lstStyle/>
          <a:p>
            <a:pPr algn="just">
              <a:lnSpc>
                <a:spcPts val="3361"/>
              </a:lnSpc>
            </a:pPr>
            <a:r>
              <a:rPr lang="en-US" sz="2101">
                <a:solidFill>
                  <a:srgbClr val="FAF2EA"/>
                </a:solidFill>
                <a:latin typeface="Roboto"/>
              </a:rPr>
              <a:t>Hypothesis 2 was proven false. Though attitudes gained from science were less likely to display hostility on civil rights, such attitudes were correlated to higher hostility on one body-centric rights measure (insurance) and had no correlation on the other. </a:t>
            </a:r>
          </a:p>
        </p:txBody>
      </p:sp>
      <p:sp>
        <p:nvSpPr>
          <p:cNvPr id="5" name="AutoShape 5"/>
          <p:cNvSpPr/>
          <p:nvPr/>
        </p:nvSpPr>
        <p:spPr>
          <a:xfrm>
            <a:off x="971150" y="1038225"/>
            <a:ext cx="16345700" cy="0"/>
          </a:xfrm>
          <a:prstGeom prst="line">
            <a:avLst/>
          </a:prstGeom>
          <a:ln w="19050" cap="flat">
            <a:solidFill>
              <a:srgbClr val="FAF2EA"/>
            </a:solidFill>
            <a:prstDash val="solid"/>
            <a:headEnd type="none" w="sm" len="sm"/>
            <a:tailEnd type="none" w="sm" len="sm"/>
          </a:ln>
        </p:spPr>
        <p:txBody>
          <a:bodyPr/>
          <a:lstStyle/>
          <a:p>
            <a:endParaRPr lang="en-US"/>
          </a:p>
        </p:txBody>
      </p:sp>
      <p:sp>
        <p:nvSpPr>
          <p:cNvPr id="6" name="TextBox 6"/>
          <p:cNvSpPr txBox="1"/>
          <p:nvPr/>
        </p:nvSpPr>
        <p:spPr>
          <a:xfrm>
            <a:off x="971150" y="3637188"/>
            <a:ext cx="4673608" cy="386715"/>
          </a:xfrm>
          <a:prstGeom prst="rect">
            <a:avLst/>
          </a:prstGeom>
        </p:spPr>
        <p:txBody>
          <a:bodyPr lIns="0" tIns="0" rIns="0" bIns="0" rtlCol="0" anchor="t">
            <a:spAutoFit/>
          </a:bodyPr>
          <a:lstStyle/>
          <a:p>
            <a:pPr marL="647697" lvl="1" indent="-323848">
              <a:lnSpc>
                <a:spcPts val="2879"/>
              </a:lnSpc>
              <a:buFont typeface="Arial"/>
              <a:buChar char="•"/>
            </a:pPr>
            <a:r>
              <a:rPr lang="en-US" sz="2999">
                <a:solidFill>
                  <a:srgbClr val="FAF2EA"/>
                </a:solidFill>
                <a:latin typeface="Adirek Sans Bold"/>
              </a:rPr>
              <a:t>Hypothesis 1: Religious Views</a:t>
            </a:r>
          </a:p>
        </p:txBody>
      </p:sp>
      <p:sp>
        <p:nvSpPr>
          <p:cNvPr id="7" name="TextBox 7"/>
          <p:cNvSpPr txBox="1"/>
          <p:nvPr/>
        </p:nvSpPr>
        <p:spPr>
          <a:xfrm>
            <a:off x="971150" y="6471557"/>
            <a:ext cx="5804409" cy="386715"/>
          </a:xfrm>
          <a:prstGeom prst="rect">
            <a:avLst/>
          </a:prstGeom>
        </p:spPr>
        <p:txBody>
          <a:bodyPr lIns="0" tIns="0" rIns="0" bIns="0" rtlCol="0" anchor="t">
            <a:spAutoFit/>
          </a:bodyPr>
          <a:lstStyle/>
          <a:p>
            <a:pPr marL="647697" lvl="1" indent="-323848">
              <a:lnSpc>
                <a:spcPts val="2879"/>
              </a:lnSpc>
              <a:buFont typeface="Arial"/>
              <a:buChar char="•"/>
            </a:pPr>
            <a:r>
              <a:rPr lang="en-US" sz="2999">
                <a:solidFill>
                  <a:srgbClr val="FAF2EA"/>
                </a:solidFill>
                <a:latin typeface="Adirek Sans Bold"/>
              </a:rPr>
              <a:t>Hypothesis 2: Knowledge from Science</a:t>
            </a:r>
          </a:p>
        </p:txBody>
      </p:sp>
      <p:sp>
        <p:nvSpPr>
          <p:cNvPr id="8" name="AutoShape 8"/>
          <p:cNvSpPr/>
          <p:nvPr/>
        </p:nvSpPr>
        <p:spPr>
          <a:xfrm>
            <a:off x="971150" y="9248775"/>
            <a:ext cx="16345700" cy="0"/>
          </a:xfrm>
          <a:prstGeom prst="line">
            <a:avLst/>
          </a:prstGeom>
          <a:ln w="19050" cap="flat">
            <a:solidFill>
              <a:srgbClr val="FAF2EA"/>
            </a:solidFill>
            <a:prstDash val="solid"/>
            <a:headEnd type="none" w="sm" len="sm"/>
            <a:tailEnd type="none" w="sm" len="sm"/>
          </a:ln>
        </p:spPr>
        <p:txBody>
          <a:bodyPr/>
          <a:lstStyle/>
          <a:p>
            <a:endParaRPr lang="en-US"/>
          </a:p>
        </p:txBody>
      </p:sp>
      <p:sp>
        <p:nvSpPr>
          <p:cNvPr id="9" name="TextBox 9"/>
          <p:cNvSpPr txBox="1"/>
          <p:nvPr/>
        </p:nvSpPr>
        <p:spPr>
          <a:xfrm>
            <a:off x="9678161" y="4136439"/>
            <a:ext cx="7581139" cy="1655383"/>
          </a:xfrm>
          <a:prstGeom prst="rect">
            <a:avLst/>
          </a:prstGeom>
        </p:spPr>
        <p:txBody>
          <a:bodyPr lIns="0" tIns="0" rIns="0" bIns="0" rtlCol="0" anchor="t">
            <a:spAutoFit/>
          </a:bodyPr>
          <a:lstStyle/>
          <a:p>
            <a:pPr algn="just">
              <a:lnSpc>
                <a:spcPts val="3361"/>
              </a:lnSpc>
            </a:pPr>
            <a:r>
              <a:rPr lang="en-US" sz="2101">
                <a:solidFill>
                  <a:srgbClr val="FAF2EA"/>
                </a:solidFill>
                <a:latin typeface="Roboto"/>
              </a:rPr>
              <a:t>Hypothesis 3 was partially correct. As predicted, attitudes stemming from contact were more than 50% less likely to be hostile. Contrary to the prediction, however, these results extended to body-centric rights but </a:t>
            </a:r>
            <a:r>
              <a:rPr lang="en-US" sz="2101">
                <a:solidFill>
                  <a:srgbClr val="FAF2EA"/>
                </a:solidFill>
                <a:latin typeface="Roboto Italics"/>
              </a:rPr>
              <a:t>not</a:t>
            </a:r>
            <a:r>
              <a:rPr lang="en-US" sz="2101">
                <a:solidFill>
                  <a:srgbClr val="FAF2EA"/>
                </a:solidFill>
                <a:latin typeface="Roboto"/>
              </a:rPr>
              <a:t> civil rights.</a:t>
            </a:r>
          </a:p>
        </p:txBody>
      </p:sp>
      <p:sp>
        <p:nvSpPr>
          <p:cNvPr id="10" name="TextBox 10"/>
          <p:cNvSpPr txBox="1"/>
          <p:nvPr/>
        </p:nvSpPr>
        <p:spPr>
          <a:xfrm>
            <a:off x="9678161" y="6980332"/>
            <a:ext cx="7908695" cy="2019935"/>
          </a:xfrm>
          <a:prstGeom prst="rect">
            <a:avLst/>
          </a:prstGeom>
        </p:spPr>
        <p:txBody>
          <a:bodyPr lIns="0" tIns="0" rIns="0" bIns="0" rtlCol="0" anchor="t">
            <a:spAutoFit/>
          </a:bodyPr>
          <a:lstStyle/>
          <a:p>
            <a:pPr algn="just">
              <a:lnSpc>
                <a:spcPts val="3279"/>
              </a:lnSpc>
            </a:pPr>
            <a:r>
              <a:rPr lang="en-US" sz="2049">
                <a:solidFill>
                  <a:srgbClr val="FAF2EA"/>
                </a:solidFill>
                <a:latin typeface="Roboto"/>
              </a:rPr>
              <a:t>1) Target religious beliefs: spread a stronger message of tolerance toward LGBTQ+ folks and acceptance of trans identities</a:t>
            </a:r>
          </a:p>
          <a:p>
            <a:pPr algn="just">
              <a:lnSpc>
                <a:spcPts val="3279"/>
              </a:lnSpc>
            </a:pPr>
            <a:r>
              <a:rPr lang="en-US" sz="2049">
                <a:solidFill>
                  <a:srgbClr val="FAF2EA"/>
                </a:solidFill>
                <a:latin typeface="Roboto"/>
              </a:rPr>
              <a:t>2) Promote contact between transgender people and religious communities.</a:t>
            </a:r>
          </a:p>
          <a:p>
            <a:pPr algn="just">
              <a:lnSpc>
                <a:spcPts val="3279"/>
              </a:lnSpc>
            </a:pPr>
            <a:endParaRPr lang="en-US" sz="2049">
              <a:solidFill>
                <a:srgbClr val="FAF2EA"/>
              </a:solidFill>
              <a:latin typeface="Roboto"/>
            </a:endParaRPr>
          </a:p>
        </p:txBody>
      </p:sp>
      <p:sp>
        <p:nvSpPr>
          <p:cNvPr id="11" name="TextBox 11"/>
          <p:cNvSpPr txBox="1"/>
          <p:nvPr/>
        </p:nvSpPr>
        <p:spPr>
          <a:xfrm>
            <a:off x="9391752" y="3637188"/>
            <a:ext cx="4422319" cy="386715"/>
          </a:xfrm>
          <a:prstGeom prst="rect">
            <a:avLst/>
          </a:prstGeom>
        </p:spPr>
        <p:txBody>
          <a:bodyPr lIns="0" tIns="0" rIns="0" bIns="0" rtlCol="0" anchor="t">
            <a:spAutoFit/>
          </a:bodyPr>
          <a:lstStyle/>
          <a:p>
            <a:pPr marL="647697" lvl="1" indent="-323848">
              <a:lnSpc>
                <a:spcPts val="2879"/>
              </a:lnSpc>
              <a:buFont typeface="Arial"/>
              <a:buChar char="•"/>
            </a:pPr>
            <a:r>
              <a:rPr lang="en-US" sz="2999">
                <a:solidFill>
                  <a:srgbClr val="FAF2EA"/>
                </a:solidFill>
                <a:latin typeface="Adirek Sans Bold"/>
              </a:rPr>
              <a:t>Hypothesis 3: Contact</a:t>
            </a:r>
          </a:p>
        </p:txBody>
      </p:sp>
      <p:sp>
        <p:nvSpPr>
          <p:cNvPr id="12" name="TextBox 12"/>
          <p:cNvSpPr txBox="1"/>
          <p:nvPr/>
        </p:nvSpPr>
        <p:spPr>
          <a:xfrm>
            <a:off x="9391752" y="6471557"/>
            <a:ext cx="4422319" cy="386715"/>
          </a:xfrm>
          <a:prstGeom prst="rect">
            <a:avLst/>
          </a:prstGeom>
        </p:spPr>
        <p:txBody>
          <a:bodyPr lIns="0" tIns="0" rIns="0" bIns="0" rtlCol="0" anchor="t">
            <a:spAutoFit/>
          </a:bodyPr>
          <a:lstStyle/>
          <a:p>
            <a:pPr marL="647697" lvl="1" indent="-323848">
              <a:lnSpc>
                <a:spcPts val="2879"/>
              </a:lnSpc>
              <a:buFont typeface="Arial"/>
              <a:buChar char="•"/>
            </a:pPr>
            <a:r>
              <a:rPr lang="en-US" sz="2999">
                <a:solidFill>
                  <a:srgbClr val="FAF2EA"/>
                </a:solidFill>
                <a:latin typeface="Adirek Sans Bold"/>
              </a:rPr>
              <a:t>Implications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765</Words>
  <Application>Microsoft Office PowerPoint</Application>
  <PresentationFormat>Custom</PresentationFormat>
  <Paragraphs>72</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Roboto Bold</vt:lpstr>
      <vt:lpstr>Roboto Italics</vt:lpstr>
      <vt:lpstr>Adirek Sans Bold</vt:lpstr>
      <vt:lpstr>Roboto</vt:lpstr>
      <vt:lpstr>Adirek Sans Heavy</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Presentation</dc:title>
  <cp:lastModifiedBy>Setzler, Mark</cp:lastModifiedBy>
  <cp:revision>3</cp:revision>
  <dcterms:created xsi:type="dcterms:W3CDTF">2006-08-16T00:00:00Z</dcterms:created>
  <dcterms:modified xsi:type="dcterms:W3CDTF">2025-09-23T12:55:34Z</dcterms:modified>
  <dc:identifier>DAF0ZXJfErg</dc:identifier>
</cp:coreProperties>
</file>