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332" y="3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1212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1212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7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6000" y="950848"/>
            <a:ext cx="12685394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2634" y="2383152"/>
            <a:ext cx="16004540" cy="6959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1212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EANE@HIGHPOINT.ED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902496"/>
            <a:ext cx="18288000" cy="3384550"/>
          </a:xfrm>
          <a:custGeom>
            <a:avLst/>
            <a:gdLst/>
            <a:ahLst/>
            <a:cxnLst/>
            <a:rect l="l" t="t" r="r" b="b"/>
            <a:pathLst>
              <a:path w="18288000" h="3384550">
                <a:moveTo>
                  <a:pt x="0" y="3384503"/>
                </a:moveTo>
                <a:lnTo>
                  <a:pt x="18287998" y="3384503"/>
                </a:lnTo>
                <a:lnTo>
                  <a:pt x="18287998" y="0"/>
                </a:lnTo>
                <a:lnTo>
                  <a:pt x="0" y="0"/>
                </a:lnTo>
                <a:lnTo>
                  <a:pt x="0" y="3384503"/>
                </a:lnTo>
                <a:close/>
              </a:path>
            </a:pathLst>
          </a:custGeom>
          <a:solidFill>
            <a:srgbClr val="F7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8288000" cy="6903084"/>
            <a:chOff x="0" y="0"/>
            <a:chExt cx="18288000" cy="6903084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8288000" cy="6758940"/>
            </a:xfrm>
            <a:custGeom>
              <a:avLst/>
              <a:gdLst/>
              <a:ahLst/>
              <a:cxnLst/>
              <a:rect l="l" t="t" r="r" b="b"/>
              <a:pathLst>
                <a:path w="18288000" h="6758940">
                  <a:moveTo>
                    <a:pt x="0" y="6758550"/>
                  </a:moveTo>
                  <a:lnTo>
                    <a:pt x="18287998" y="6758550"/>
                  </a:lnTo>
                  <a:lnTo>
                    <a:pt x="18287998" y="0"/>
                  </a:lnTo>
                  <a:lnTo>
                    <a:pt x="0" y="0"/>
                  </a:lnTo>
                  <a:lnTo>
                    <a:pt x="0" y="6758550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758550"/>
              <a:ext cx="18281650" cy="144145"/>
            </a:xfrm>
            <a:custGeom>
              <a:avLst/>
              <a:gdLst/>
              <a:ahLst/>
              <a:cxnLst/>
              <a:rect l="l" t="t" r="r" b="b"/>
              <a:pathLst>
                <a:path w="18281650" h="144145">
                  <a:moveTo>
                    <a:pt x="18281102" y="143945"/>
                  </a:moveTo>
                  <a:lnTo>
                    <a:pt x="0" y="143945"/>
                  </a:lnTo>
                  <a:lnTo>
                    <a:pt x="0" y="0"/>
                  </a:lnTo>
                  <a:lnTo>
                    <a:pt x="18281102" y="0"/>
                  </a:lnTo>
                  <a:lnTo>
                    <a:pt x="18281102" y="143945"/>
                  </a:lnTo>
                  <a:close/>
                </a:path>
              </a:pathLst>
            </a:custGeom>
            <a:solidFill>
              <a:srgbClr val="2121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5838" y="1126845"/>
            <a:ext cx="16037560" cy="1705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000" spc="-975" dirty="0"/>
              <a:t>FATE,</a:t>
            </a:r>
            <a:r>
              <a:rPr sz="11000" spc="-1455" dirty="0"/>
              <a:t> </a:t>
            </a:r>
            <a:r>
              <a:rPr sz="11000" spc="-785" dirty="0"/>
              <a:t>RANDOMNESS,</a:t>
            </a:r>
            <a:r>
              <a:rPr sz="11000" spc="-1445" dirty="0"/>
              <a:t> </a:t>
            </a:r>
            <a:r>
              <a:rPr sz="11000" spc="-1810" dirty="0"/>
              <a:t>&amp;</a:t>
            </a:r>
            <a:endParaRPr sz="11000"/>
          </a:p>
        </p:txBody>
      </p:sp>
      <p:sp>
        <p:nvSpPr>
          <p:cNvPr id="7" name="object 7"/>
          <p:cNvSpPr txBox="1"/>
          <p:nvPr/>
        </p:nvSpPr>
        <p:spPr>
          <a:xfrm>
            <a:off x="2153752" y="2212862"/>
            <a:ext cx="13761719" cy="1705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000" spc="-430" dirty="0">
                <a:latin typeface="Arial Black"/>
                <a:cs typeface="Arial Black"/>
              </a:rPr>
              <a:t>ECONOMIC</a:t>
            </a:r>
            <a:r>
              <a:rPr sz="11000" spc="-1455" dirty="0">
                <a:latin typeface="Arial Black"/>
                <a:cs typeface="Arial Black"/>
              </a:rPr>
              <a:t> </a:t>
            </a:r>
            <a:r>
              <a:rPr sz="11000" spc="-660" dirty="0">
                <a:latin typeface="Arial Black"/>
                <a:cs typeface="Arial Black"/>
              </a:rPr>
              <a:t>POLICY</a:t>
            </a:r>
            <a:endParaRPr sz="11000">
              <a:latin typeface="Arial Black"/>
              <a:cs typeface="Arial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54463" y="3298879"/>
            <a:ext cx="7960359" cy="1705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000" spc="-919" dirty="0">
                <a:latin typeface="Arial Black"/>
                <a:cs typeface="Arial Black"/>
              </a:rPr>
              <a:t>ATTITUDES</a:t>
            </a:r>
            <a:endParaRPr sz="1100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07381" y="8549454"/>
            <a:ext cx="88734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200" dirty="0">
                <a:latin typeface="Gill Sans MT"/>
                <a:cs typeface="Gill Sans MT"/>
              </a:rPr>
              <a:t>MADISON</a:t>
            </a:r>
            <a:r>
              <a:rPr sz="3200" b="1" spc="-260" dirty="0">
                <a:latin typeface="Gill Sans MT"/>
                <a:cs typeface="Gill Sans MT"/>
              </a:rPr>
              <a:t> </a:t>
            </a:r>
            <a:r>
              <a:rPr sz="3200" b="1" spc="-240" dirty="0">
                <a:latin typeface="Gill Sans MT"/>
                <a:cs typeface="Gill Sans MT"/>
              </a:rPr>
              <a:t>DEANE</a:t>
            </a:r>
            <a:r>
              <a:rPr sz="3200" b="1" spc="-80" dirty="0">
                <a:latin typeface="Gill Sans MT"/>
                <a:cs typeface="Gill Sans MT"/>
              </a:rPr>
              <a:t> </a:t>
            </a:r>
            <a:r>
              <a:rPr sz="3200" spc="185" dirty="0">
                <a:latin typeface="Lucida Sans"/>
                <a:cs typeface="Lucida Sans"/>
              </a:rPr>
              <a:t>|</a:t>
            </a:r>
            <a:r>
              <a:rPr sz="3200" spc="-200" dirty="0">
                <a:latin typeface="Lucida Sans"/>
                <a:cs typeface="Lucida Sans"/>
              </a:rPr>
              <a:t> </a:t>
            </a:r>
            <a:r>
              <a:rPr sz="3200" spc="-10" dirty="0">
                <a:latin typeface="Lucida Sans"/>
                <a:cs typeface="Lucida Sans"/>
                <a:hlinkClick r:id="rId2"/>
              </a:rPr>
              <a:t>MDEANE@HIGHPOINT.EDU</a:t>
            </a:r>
            <a:endParaRPr sz="32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50848"/>
            <a:ext cx="447865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-20" dirty="0">
                <a:latin typeface="Arial"/>
                <a:cs typeface="Arial"/>
              </a:rPr>
              <a:t>FATALISM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57343" y="8866504"/>
            <a:ext cx="67735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85" dirty="0">
                <a:latin typeface="Gill Sans MT"/>
                <a:cs typeface="Gill Sans MT"/>
              </a:rPr>
              <a:t>PEW</a:t>
            </a:r>
            <a:r>
              <a:rPr sz="2400" b="1" spc="-155" dirty="0">
                <a:latin typeface="Gill Sans MT"/>
                <a:cs typeface="Gill Sans MT"/>
              </a:rPr>
              <a:t> </a:t>
            </a:r>
            <a:r>
              <a:rPr sz="2400" b="1" spc="-114" dirty="0">
                <a:latin typeface="Gill Sans MT"/>
                <a:cs typeface="Gill Sans MT"/>
              </a:rPr>
              <a:t>RESEARCH</a:t>
            </a:r>
            <a:r>
              <a:rPr sz="2400" b="1" spc="-155" dirty="0">
                <a:latin typeface="Gill Sans MT"/>
                <a:cs typeface="Gill Sans MT"/>
              </a:rPr>
              <a:t> CENTER</a:t>
            </a:r>
            <a:r>
              <a:rPr sz="2400" b="1" spc="-2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Lucida Sans"/>
                <a:cs typeface="Lucida Sans"/>
              </a:rPr>
              <a:t>|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NOVEMBER</a:t>
            </a:r>
            <a:r>
              <a:rPr sz="2400" spc="-110" dirty="0">
                <a:latin typeface="Lucida Sans"/>
                <a:cs typeface="Lucida Sans"/>
              </a:rPr>
              <a:t> </a:t>
            </a:r>
            <a:r>
              <a:rPr sz="2400" spc="-229" dirty="0">
                <a:latin typeface="Lucida Sans"/>
                <a:cs typeface="Lucida Sans"/>
              </a:rPr>
              <a:t>19,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95" dirty="0">
                <a:latin typeface="Lucida Sans"/>
                <a:cs typeface="Lucida Sans"/>
              </a:rPr>
              <a:t>2021</a:t>
            </a:r>
            <a:endParaRPr sz="24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17674" y="2968240"/>
            <a:ext cx="6880859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 marR="5080" indent="-59690">
              <a:lnSpc>
                <a:spcPct val="114599"/>
              </a:lnSpc>
              <a:spcBef>
                <a:spcPts val="100"/>
              </a:spcBef>
            </a:pPr>
            <a:r>
              <a:rPr sz="2400" dirty="0">
                <a:latin typeface="Lucida Sans"/>
                <a:cs typeface="Lucida Sans"/>
              </a:rPr>
              <a:t>“I</a:t>
            </a:r>
            <a:r>
              <a:rPr sz="2400" spc="-17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feel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spc="-70" dirty="0">
                <a:latin typeface="Lucida Sans"/>
                <a:cs typeface="Lucida Sans"/>
              </a:rPr>
              <a:t>like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people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go</a:t>
            </a:r>
            <a:r>
              <a:rPr sz="2400" spc="-145" dirty="0">
                <a:latin typeface="Lucida Sans"/>
                <a:cs typeface="Lucida Sans"/>
              </a:rPr>
              <a:t> </a:t>
            </a:r>
            <a:r>
              <a:rPr sz="2400" spc="-65" dirty="0">
                <a:latin typeface="Lucida Sans"/>
                <a:cs typeface="Lucida Sans"/>
              </a:rPr>
              <a:t>through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things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due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to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their </a:t>
            </a:r>
            <a:r>
              <a:rPr sz="2400" spc="-55" dirty="0">
                <a:latin typeface="Lucida Sans"/>
                <a:cs typeface="Lucida Sans"/>
              </a:rPr>
              <a:t>karma.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-30" dirty="0">
                <a:latin typeface="Lucida Sans"/>
                <a:cs typeface="Lucida Sans"/>
              </a:rPr>
              <a:t>Also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due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to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fact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that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things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that</a:t>
            </a:r>
            <a:endParaRPr sz="24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80740" y="3806440"/>
            <a:ext cx="7354570" cy="17018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20"/>
              </a:spcBef>
            </a:pPr>
            <a:r>
              <a:rPr sz="2400" dirty="0">
                <a:latin typeface="Lucida Sans"/>
                <a:cs typeface="Lucida Sans"/>
              </a:rPr>
              <a:t>they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are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put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65" dirty="0">
                <a:latin typeface="Lucida Sans"/>
                <a:cs typeface="Lucida Sans"/>
              </a:rPr>
              <a:t>through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make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spc="-45" dirty="0">
                <a:latin typeface="Lucida Sans"/>
                <a:cs typeface="Lucida Sans"/>
              </a:rPr>
              <a:t>this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who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they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are.</a:t>
            </a:r>
            <a:endParaRPr sz="2400">
              <a:latin typeface="Lucida Sans"/>
              <a:cs typeface="Lucida Sans"/>
            </a:endParaRPr>
          </a:p>
          <a:p>
            <a:pPr marL="12065" marR="5080" algn="ctr">
              <a:lnSpc>
                <a:spcPct val="114599"/>
              </a:lnSpc>
            </a:pPr>
            <a:r>
              <a:rPr sz="2400" dirty="0">
                <a:latin typeface="Lucida Sans"/>
                <a:cs typeface="Lucida Sans"/>
              </a:rPr>
              <a:t>Everything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happens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for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a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reason,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whether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they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are </a:t>
            </a:r>
            <a:r>
              <a:rPr sz="2400" spc="-20" dirty="0">
                <a:latin typeface="Lucida Sans"/>
                <a:cs typeface="Lucida Sans"/>
              </a:rPr>
              <a:t>good</a:t>
            </a:r>
            <a:r>
              <a:rPr sz="2400" spc="-15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or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bad,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they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make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you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unique.”</a:t>
            </a:r>
            <a:endParaRPr sz="2400">
              <a:latin typeface="Lucida Sans"/>
              <a:cs typeface="Lucida Sans"/>
            </a:endParaRPr>
          </a:p>
          <a:p>
            <a:pPr marL="47625">
              <a:lnSpc>
                <a:spcPct val="100000"/>
              </a:lnSpc>
              <a:spcBef>
                <a:spcPts val="420"/>
              </a:spcBef>
            </a:pPr>
            <a:r>
              <a:rPr sz="2400" b="1" i="1" spc="-10" dirty="0">
                <a:latin typeface="Trebuchet MS"/>
                <a:cs typeface="Trebuchet MS"/>
              </a:rPr>
              <a:t>Spiritual</a:t>
            </a:r>
            <a:r>
              <a:rPr sz="2400" b="1" i="1" spc="-35" dirty="0">
                <a:latin typeface="Trebuchet MS"/>
                <a:cs typeface="Trebuchet MS"/>
              </a:rPr>
              <a:t> </a:t>
            </a:r>
            <a:r>
              <a:rPr sz="2400" b="1" i="1" dirty="0">
                <a:latin typeface="Trebuchet MS"/>
                <a:cs typeface="Trebuchet MS"/>
              </a:rPr>
              <a:t>but</a:t>
            </a:r>
            <a:r>
              <a:rPr sz="2400" b="1" i="1" spc="-30" dirty="0">
                <a:latin typeface="Trebuchet MS"/>
                <a:cs typeface="Trebuchet MS"/>
              </a:rPr>
              <a:t> </a:t>
            </a:r>
            <a:r>
              <a:rPr sz="2400" b="1" i="1" dirty="0">
                <a:latin typeface="Trebuchet MS"/>
                <a:cs typeface="Trebuchet MS"/>
              </a:rPr>
              <a:t>not</a:t>
            </a:r>
            <a:r>
              <a:rPr sz="2400" b="1" i="1" spc="-30" dirty="0">
                <a:latin typeface="Trebuchet MS"/>
                <a:cs typeface="Trebuchet MS"/>
              </a:rPr>
              <a:t> </a:t>
            </a:r>
            <a:r>
              <a:rPr sz="2400" b="1" i="1" dirty="0">
                <a:latin typeface="Trebuchet MS"/>
                <a:cs typeface="Trebuchet MS"/>
              </a:rPr>
              <a:t>religious</a:t>
            </a:r>
            <a:r>
              <a:rPr sz="2400" b="1" i="1" spc="-30" dirty="0">
                <a:latin typeface="Trebuchet MS"/>
                <a:cs typeface="Trebuchet MS"/>
              </a:rPr>
              <a:t> </a:t>
            </a:r>
            <a:r>
              <a:rPr sz="2400" b="1" i="1" spc="55" dirty="0">
                <a:latin typeface="Trebuchet MS"/>
                <a:cs typeface="Trebuchet MS"/>
              </a:rPr>
              <a:t>respondent,</a:t>
            </a:r>
            <a:r>
              <a:rPr sz="2400" b="1" i="1" spc="-30" dirty="0">
                <a:latin typeface="Trebuchet MS"/>
                <a:cs typeface="Trebuchet MS"/>
              </a:rPr>
              <a:t> </a:t>
            </a:r>
            <a:r>
              <a:rPr sz="2400" b="1" i="1" spc="95" dirty="0">
                <a:latin typeface="Trebuchet MS"/>
                <a:cs typeface="Trebuchet MS"/>
              </a:rPr>
              <a:t>age</a:t>
            </a:r>
            <a:r>
              <a:rPr sz="2400" b="1" i="1" spc="-30" dirty="0">
                <a:latin typeface="Trebuchet MS"/>
                <a:cs typeface="Trebuchet MS"/>
              </a:rPr>
              <a:t> </a:t>
            </a:r>
            <a:r>
              <a:rPr sz="2400" b="1" i="1" dirty="0">
                <a:latin typeface="Trebuchet MS"/>
                <a:cs typeface="Trebuchet MS"/>
              </a:rPr>
              <a:t>18-</a:t>
            </a:r>
            <a:r>
              <a:rPr sz="2400" b="1" i="1" spc="165" dirty="0">
                <a:latin typeface="Trebuchet MS"/>
                <a:cs typeface="Trebuchet MS"/>
              </a:rPr>
              <a:t>49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09587" y="1159557"/>
            <a:ext cx="5854700" cy="1816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-635" algn="ctr">
              <a:lnSpc>
                <a:spcPct val="117500"/>
              </a:lnSpc>
              <a:spcBef>
                <a:spcPts val="90"/>
              </a:spcBef>
            </a:pPr>
            <a:r>
              <a:rPr sz="2500" dirty="0">
                <a:latin typeface="Lucida Sans"/>
                <a:cs typeface="Lucida Sans"/>
              </a:rPr>
              <a:t>“God</a:t>
            </a:r>
            <a:r>
              <a:rPr sz="2500" spc="-85" dirty="0">
                <a:latin typeface="Lucida Sans"/>
                <a:cs typeface="Lucida Sans"/>
              </a:rPr>
              <a:t> </a:t>
            </a:r>
            <a:r>
              <a:rPr sz="2500" dirty="0">
                <a:latin typeface="Lucida Sans"/>
                <a:cs typeface="Lucida Sans"/>
              </a:rPr>
              <a:t>is</a:t>
            </a:r>
            <a:r>
              <a:rPr sz="2500" spc="-80" dirty="0">
                <a:latin typeface="Lucida Sans"/>
                <a:cs typeface="Lucida Sans"/>
              </a:rPr>
              <a:t> </a:t>
            </a:r>
            <a:r>
              <a:rPr sz="2500" spc="-45" dirty="0">
                <a:latin typeface="Lucida Sans"/>
                <a:cs typeface="Lucida Sans"/>
              </a:rPr>
              <a:t>merciful</a:t>
            </a:r>
            <a:r>
              <a:rPr sz="2500" spc="-80" dirty="0">
                <a:latin typeface="Lucida Sans"/>
                <a:cs typeface="Lucida Sans"/>
              </a:rPr>
              <a:t> </a:t>
            </a:r>
            <a:r>
              <a:rPr sz="2500" dirty="0">
                <a:latin typeface="Lucida Sans"/>
                <a:cs typeface="Lucida Sans"/>
              </a:rPr>
              <a:t>always</a:t>
            </a:r>
            <a:r>
              <a:rPr sz="2500" spc="-80" dirty="0">
                <a:latin typeface="Lucida Sans"/>
                <a:cs typeface="Lucida Sans"/>
              </a:rPr>
              <a:t> </a:t>
            </a:r>
            <a:r>
              <a:rPr sz="2500" dirty="0">
                <a:latin typeface="Lucida Sans"/>
                <a:cs typeface="Lucida Sans"/>
              </a:rPr>
              <a:t>and</a:t>
            </a:r>
            <a:r>
              <a:rPr sz="2500" spc="-80" dirty="0">
                <a:latin typeface="Lucida Sans"/>
                <a:cs typeface="Lucida Sans"/>
              </a:rPr>
              <a:t> </a:t>
            </a:r>
            <a:r>
              <a:rPr sz="2500" spc="-10" dirty="0">
                <a:latin typeface="Lucida Sans"/>
                <a:cs typeface="Lucida Sans"/>
              </a:rPr>
              <a:t>although </a:t>
            </a:r>
            <a:r>
              <a:rPr sz="2500" spc="-45" dirty="0">
                <a:latin typeface="Lucida Sans"/>
                <a:cs typeface="Lucida Sans"/>
              </a:rPr>
              <a:t>difficult</a:t>
            </a:r>
            <a:r>
              <a:rPr sz="2500" spc="-135" dirty="0">
                <a:latin typeface="Lucida Sans"/>
                <a:cs typeface="Lucida Sans"/>
              </a:rPr>
              <a:t> </a:t>
            </a:r>
            <a:r>
              <a:rPr sz="2500" dirty="0">
                <a:latin typeface="Lucida Sans"/>
                <a:cs typeface="Lucida Sans"/>
              </a:rPr>
              <a:t>to</a:t>
            </a:r>
            <a:r>
              <a:rPr sz="2500" spc="-135" dirty="0">
                <a:latin typeface="Lucida Sans"/>
                <a:cs typeface="Lucida Sans"/>
              </a:rPr>
              <a:t> </a:t>
            </a:r>
            <a:r>
              <a:rPr sz="2500" spc="-25" dirty="0">
                <a:latin typeface="Lucida Sans"/>
                <a:cs typeface="Lucida Sans"/>
              </a:rPr>
              <a:t>understand,</a:t>
            </a:r>
            <a:r>
              <a:rPr sz="2500" spc="-135" dirty="0">
                <a:latin typeface="Lucida Sans"/>
                <a:cs typeface="Lucida Sans"/>
              </a:rPr>
              <a:t> </a:t>
            </a:r>
            <a:r>
              <a:rPr sz="2500" dirty="0">
                <a:latin typeface="Lucida Sans"/>
                <a:cs typeface="Lucida Sans"/>
              </a:rPr>
              <a:t>there</a:t>
            </a:r>
            <a:r>
              <a:rPr sz="2500" spc="-135" dirty="0">
                <a:latin typeface="Lucida Sans"/>
                <a:cs typeface="Lucida Sans"/>
              </a:rPr>
              <a:t> </a:t>
            </a:r>
            <a:r>
              <a:rPr sz="2500" dirty="0">
                <a:latin typeface="Lucida Sans"/>
                <a:cs typeface="Lucida Sans"/>
              </a:rPr>
              <a:t>is</a:t>
            </a:r>
            <a:r>
              <a:rPr sz="2500" spc="-130" dirty="0">
                <a:latin typeface="Lucida Sans"/>
                <a:cs typeface="Lucida Sans"/>
              </a:rPr>
              <a:t> </a:t>
            </a:r>
            <a:r>
              <a:rPr sz="2500" spc="-10" dirty="0">
                <a:latin typeface="Lucida Sans"/>
                <a:cs typeface="Lucida Sans"/>
              </a:rPr>
              <a:t>always </a:t>
            </a:r>
            <a:r>
              <a:rPr sz="2500" spc="-45" dirty="0">
                <a:latin typeface="Lucida Sans"/>
                <a:cs typeface="Lucida Sans"/>
              </a:rPr>
              <a:t>meaning</a:t>
            </a:r>
            <a:r>
              <a:rPr sz="2500" spc="-125" dirty="0">
                <a:latin typeface="Lucida Sans"/>
                <a:cs typeface="Lucida Sans"/>
              </a:rPr>
              <a:t> </a:t>
            </a:r>
            <a:r>
              <a:rPr sz="2500" spc="-100" dirty="0">
                <a:latin typeface="Lucida Sans"/>
                <a:cs typeface="Lucida Sans"/>
              </a:rPr>
              <a:t>in </a:t>
            </a:r>
            <a:r>
              <a:rPr sz="2500" spc="-10" dirty="0">
                <a:latin typeface="Lucida Sans"/>
                <a:cs typeface="Lucida Sans"/>
              </a:rPr>
              <a:t>suffering.”</a:t>
            </a:r>
            <a:endParaRPr sz="25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525"/>
              </a:spcBef>
            </a:pPr>
            <a:r>
              <a:rPr sz="2500" b="1" i="1" dirty="0">
                <a:latin typeface="Trebuchet MS"/>
                <a:cs typeface="Trebuchet MS"/>
              </a:rPr>
              <a:t>Catholic,</a:t>
            </a:r>
            <a:r>
              <a:rPr sz="2500" b="1" i="1" spc="-10" dirty="0">
                <a:latin typeface="Trebuchet MS"/>
                <a:cs typeface="Trebuchet MS"/>
              </a:rPr>
              <a:t> </a:t>
            </a:r>
            <a:r>
              <a:rPr sz="2500" b="1" i="1" spc="114" dirty="0">
                <a:latin typeface="Trebuchet MS"/>
                <a:cs typeface="Trebuchet MS"/>
              </a:rPr>
              <a:t>age</a:t>
            </a:r>
            <a:r>
              <a:rPr sz="2500" b="1" i="1" spc="-5" dirty="0">
                <a:latin typeface="Trebuchet MS"/>
                <a:cs typeface="Trebuchet MS"/>
              </a:rPr>
              <a:t> </a:t>
            </a:r>
            <a:r>
              <a:rPr sz="2500" b="1" i="1" spc="195" dirty="0">
                <a:latin typeface="Trebuchet MS"/>
                <a:cs typeface="Trebuchet MS"/>
              </a:rPr>
              <a:t>50+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54786" y="4059999"/>
            <a:ext cx="2414270" cy="3740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16100"/>
              </a:lnSpc>
              <a:spcBef>
                <a:spcPts val="100"/>
              </a:spcBef>
            </a:pPr>
            <a:r>
              <a:rPr sz="2100" spc="-40" dirty="0">
                <a:latin typeface="Lucida Sans"/>
                <a:cs typeface="Lucida Sans"/>
              </a:rPr>
              <a:t>“Nothing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happens </a:t>
            </a:r>
            <a:r>
              <a:rPr sz="2100" dirty="0">
                <a:latin typeface="Lucida Sans"/>
                <a:cs typeface="Lucida Sans"/>
              </a:rPr>
              <a:t>by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accident,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even </a:t>
            </a:r>
            <a:r>
              <a:rPr sz="2100" spc="-10" dirty="0">
                <a:latin typeface="Lucida Sans"/>
                <a:cs typeface="Lucida Sans"/>
              </a:rPr>
              <a:t>accidents themselves.</a:t>
            </a:r>
            <a:r>
              <a:rPr sz="2100" spc="-15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It</a:t>
            </a:r>
            <a:r>
              <a:rPr sz="2100" spc="-15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is</a:t>
            </a:r>
            <a:r>
              <a:rPr sz="2100" spc="-150" dirty="0">
                <a:latin typeface="Lucida Sans"/>
                <a:cs typeface="Lucida Sans"/>
              </a:rPr>
              <a:t> </a:t>
            </a:r>
            <a:r>
              <a:rPr sz="2100" spc="-70" dirty="0">
                <a:latin typeface="Lucida Sans"/>
                <a:cs typeface="Lucida Sans"/>
              </a:rPr>
              <a:t>all </a:t>
            </a:r>
            <a:r>
              <a:rPr sz="2100" spc="-20" dirty="0">
                <a:latin typeface="Lucida Sans"/>
                <a:cs typeface="Lucida Sans"/>
              </a:rPr>
              <a:t>for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purpose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and </a:t>
            </a:r>
            <a:r>
              <a:rPr sz="2100" spc="-10" dirty="0">
                <a:latin typeface="Lucida Sans"/>
                <a:cs typeface="Lucida Sans"/>
              </a:rPr>
              <a:t>reason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105" dirty="0">
                <a:latin typeface="Lucida Sans"/>
                <a:cs typeface="Lucida Sans"/>
              </a:rPr>
              <a:t>in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each </a:t>
            </a:r>
            <a:r>
              <a:rPr sz="2100" spc="-45" dirty="0">
                <a:latin typeface="Lucida Sans"/>
                <a:cs typeface="Lucida Sans"/>
              </a:rPr>
              <a:t>person’s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life.” </a:t>
            </a:r>
            <a:r>
              <a:rPr sz="2100" b="1" spc="60" dirty="0">
                <a:latin typeface="Gill Sans MT"/>
                <a:cs typeface="Gill Sans MT"/>
              </a:rPr>
              <a:t>Evangelical </a:t>
            </a:r>
            <a:r>
              <a:rPr sz="2100" b="1" dirty="0">
                <a:latin typeface="Gill Sans MT"/>
                <a:cs typeface="Gill Sans MT"/>
              </a:rPr>
              <a:t>Protestant,</a:t>
            </a:r>
            <a:r>
              <a:rPr sz="2100" b="1" spc="335" dirty="0">
                <a:latin typeface="Gill Sans MT"/>
                <a:cs typeface="Gill Sans MT"/>
              </a:rPr>
              <a:t> </a:t>
            </a:r>
            <a:r>
              <a:rPr sz="2100" b="1" spc="95" dirty="0">
                <a:latin typeface="Gill Sans MT"/>
                <a:cs typeface="Gill Sans MT"/>
              </a:rPr>
              <a:t>age </a:t>
            </a:r>
            <a:r>
              <a:rPr sz="2100" b="1" spc="190" dirty="0">
                <a:latin typeface="Gill Sans MT"/>
                <a:cs typeface="Gill Sans MT"/>
              </a:rPr>
              <a:t>50+</a:t>
            </a:r>
            <a:endParaRPr sz="2100">
              <a:latin typeface="Gill Sans MT"/>
              <a:cs typeface="Gill Sans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56398" y="4484811"/>
            <a:ext cx="3516629" cy="2120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14599"/>
              </a:lnSpc>
              <a:spcBef>
                <a:spcPts val="100"/>
              </a:spcBef>
            </a:pPr>
            <a:r>
              <a:rPr sz="2400" dirty="0">
                <a:latin typeface="Lucida Sans"/>
                <a:cs typeface="Lucida Sans"/>
              </a:rPr>
              <a:t>“I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believe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everyone’s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-45" dirty="0">
                <a:latin typeface="Lucida Sans"/>
                <a:cs typeface="Lucida Sans"/>
              </a:rPr>
              <a:t>life </a:t>
            </a:r>
            <a:r>
              <a:rPr sz="2400" spc="-10" dirty="0">
                <a:latin typeface="Lucida Sans"/>
                <a:cs typeface="Lucida Sans"/>
              </a:rPr>
              <a:t>is</a:t>
            </a:r>
            <a:r>
              <a:rPr sz="2400" spc="-17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somewhat </a:t>
            </a:r>
            <a:r>
              <a:rPr sz="2400" spc="-35" dirty="0">
                <a:latin typeface="Lucida Sans"/>
                <a:cs typeface="Lucida Sans"/>
              </a:rPr>
              <a:t>predetermined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to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teach </a:t>
            </a:r>
            <a:r>
              <a:rPr sz="2400" spc="-45" dirty="0">
                <a:latin typeface="Lucida Sans"/>
                <a:cs typeface="Lucida Sans"/>
              </a:rPr>
              <a:t>them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lessons.”</a:t>
            </a:r>
            <a:r>
              <a:rPr sz="2400" spc="600" dirty="0">
                <a:latin typeface="Lucida Sans"/>
                <a:cs typeface="Lucida Sans"/>
              </a:rPr>
              <a:t> </a:t>
            </a:r>
            <a:r>
              <a:rPr sz="2400" b="1" dirty="0">
                <a:latin typeface="Gill Sans MT"/>
                <a:cs typeface="Gill Sans MT"/>
              </a:rPr>
              <a:t>Catholic,</a:t>
            </a:r>
            <a:r>
              <a:rPr sz="2400" b="1" spc="105" dirty="0">
                <a:latin typeface="Gill Sans MT"/>
                <a:cs typeface="Gill Sans MT"/>
              </a:rPr>
              <a:t> </a:t>
            </a:r>
            <a:r>
              <a:rPr sz="2400" b="1" spc="140" dirty="0">
                <a:latin typeface="Gill Sans MT"/>
                <a:cs typeface="Gill Sans MT"/>
              </a:rPr>
              <a:t>age</a:t>
            </a:r>
            <a:r>
              <a:rPr sz="2400" b="1" spc="110" dirty="0">
                <a:latin typeface="Gill Sans MT"/>
                <a:cs typeface="Gill Sans MT"/>
              </a:rPr>
              <a:t> </a:t>
            </a:r>
            <a:r>
              <a:rPr sz="2400" b="1" spc="120" dirty="0">
                <a:latin typeface="Gill Sans MT"/>
                <a:cs typeface="Gill Sans MT"/>
              </a:rPr>
              <a:t>18-</a:t>
            </a:r>
            <a:r>
              <a:rPr sz="2400" b="1" spc="245" dirty="0">
                <a:latin typeface="Gill Sans MT"/>
                <a:cs typeface="Gill Sans MT"/>
              </a:rPr>
              <a:t>49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4064" y="6519354"/>
            <a:ext cx="4871720" cy="1282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4599"/>
              </a:lnSpc>
              <a:spcBef>
                <a:spcPts val="100"/>
              </a:spcBef>
            </a:pPr>
            <a:r>
              <a:rPr sz="2400" dirty="0">
                <a:latin typeface="Lucida Sans"/>
                <a:cs typeface="Lucida Sans"/>
              </a:rPr>
              <a:t>“It's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spc="-120" dirty="0">
                <a:latin typeface="Lucida Sans"/>
                <a:cs typeface="Lucida Sans"/>
              </a:rPr>
              <a:t>in</a:t>
            </a:r>
            <a:r>
              <a:rPr sz="2400" spc="-8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God's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70" dirty="0">
                <a:latin typeface="Lucida Sans"/>
                <a:cs typeface="Lucida Sans"/>
              </a:rPr>
              <a:t>will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to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test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65" dirty="0">
                <a:latin typeface="Lucida Sans"/>
                <a:cs typeface="Lucida Sans"/>
              </a:rPr>
              <a:t>our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40" dirty="0">
                <a:latin typeface="Lucida Sans"/>
                <a:cs typeface="Lucida Sans"/>
              </a:rPr>
              <a:t>faith.” </a:t>
            </a:r>
            <a:r>
              <a:rPr sz="2400" b="1" dirty="0">
                <a:latin typeface="Gill Sans MT"/>
                <a:cs typeface="Gill Sans MT"/>
              </a:rPr>
              <a:t>Member</a:t>
            </a:r>
            <a:r>
              <a:rPr sz="2400" b="1" spc="-55" dirty="0">
                <a:latin typeface="Gill Sans MT"/>
                <a:cs typeface="Gill Sans MT"/>
              </a:rPr>
              <a:t> </a:t>
            </a:r>
            <a:r>
              <a:rPr sz="2400" b="1" spc="125" dirty="0">
                <a:latin typeface="Gill Sans MT"/>
                <a:cs typeface="Gill Sans MT"/>
              </a:rPr>
              <a:t>of</a:t>
            </a:r>
            <a:r>
              <a:rPr sz="2400" b="1" spc="-50" dirty="0">
                <a:latin typeface="Gill Sans MT"/>
                <a:cs typeface="Gill Sans MT"/>
              </a:rPr>
              <a:t> </a:t>
            </a:r>
            <a:r>
              <a:rPr sz="2400" b="1" spc="110" dirty="0">
                <a:latin typeface="Gill Sans MT"/>
                <a:cs typeface="Gill Sans MT"/>
              </a:rPr>
              <a:t>a</a:t>
            </a:r>
            <a:r>
              <a:rPr sz="2400" b="1" spc="-50" dirty="0">
                <a:latin typeface="Gill Sans MT"/>
                <a:cs typeface="Gill Sans MT"/>
              </a:rPr>
              <a:t> </a:t>
            </a:r>
            <a:r>
              <a:rPr sz="2400" b="1" spc="70" dirty="0">
                <a:latin typeface="Gill Sans MT"/>
                <a:cs typeface="Gill Sans MT"/>
              </a:rPr>
              <a:t>historically</a:t>
            </a:r>
            <a:r>
              <a:rPr sz="2400" b="1" spc="-55" dirty="0">
                <a:latin typeface="Gill Sans MT"/>
                <a:cs typeface="Gill Sans MT"/>
              </a:rPr>
              <a:t> </a:t>
            </a:r>
            <a:r>
              <a:rPr sz="2400" b="1" spc="45" dirty="0">
                <a:latin typeface="Gill Sans MT"/>
                <a:cs typeface="Gill Sans MT"/>
              </a:rPr>
              <a:t>Black </a:t>
            </a:r>
            <a:r>
              <a:rPr sz="2400" b="1" dirty="0">
                <a:latin typeface="Gill Sans MT"/>
                <a:cs typeface="Gill Sans MT"/>
              </a:rPr>
              <a:t>Protestant</a:t>
            </a:r>
            <a:r>
              <a:rPr sz="2400" b="1" spc="30" dirty="0">
                <a:latin typeface="Gill Sans MT"/>
                <a:cs typeface="Gill Sans MT"/>
              </a:rPr>
              <a:t> </a:t>
            </a:r>
            <a:r>
              <a:rPr sz="2400" b="1" spc="100" dirty="0">
                <a:latin typeface="Gill Sans MT"/>
                <a:cs typeface="Gill Sans MT"/>
              </a:rPr>
              <a:t>church,</a:t>
            </a:r>
            <a:r>
              <a:rPr sz="2400" b="1" spc="35" dirty="0">
                <a:latin typeface="Gill Sans MT"/>
                <a:cs typeface="Gill Sans MT"/>
              </a:rPr>
              <a:t> </a:t>
            </a:r>
            <a:r>
              <a:rPr sz="2400" b="1" spc="140" dirty="0">
                <a:latin typeface="Gill Sans MT"/>
                <a:cs typeface="Gill Sans MT"/>
              </a:rPr>
              <a:t>age</a:t>
            </a:r>
            <a:r>
              <a:rPr sz="2400" b="1" spc="35" dirty="0">
                <a:latin typeface="Gill Sans MT"/>
                <a:cs typeface="Gill Sans MT"/>
              </a:rPr>
              <a:t> </a:t>
            </a:r>
            <a:r>
              <a:rPr sz="2400" b="1" spc="220" dirty="0">
                <a:latin typeface="Gill Sans MT"/>
                <a:cs typeface="Gill Sans MT"/>
              </a:rPr>
              <a:t>50+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50848"/>
            <a:ext cx="65652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-10" dirty="0">
                <a:latin typeface="Arial"/>
                <a:cs typeface="Arial"/>
              </a:rPr>
              <a:t>RANDOMNESS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57343" y="8866504"/>
            <a:ext cx="67735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85" dirty="0">
                <a:latin typeface="Gill Sans MT"/>
                <a:cs typeface="Gill Sans MT"/>
              </a:rPr>
              <a:t>PEW</a:t>
            </a:r>
            <a:r>
              <a:rPr sz="2400" b="1" spc="-155" dirty="0">
                <a:latin typeface="Gill Sans MT"/>
                <a:cs typeface="Gill Sans MT"/>
              </a:rPr>
              <a:t> </a:t>
            </a:r>
            <a:r>
              <a:rPr sz="2400" b="1" spc="-114" dirty="0">
                <a:latin typeface="Gill Sans MT"/>
                <a:cs typeface="Gill Sans MT"/>
              </a:rPr>
              <a:t>RESEARCH</a:t>
            </a:r>
            <a:r>
              <a:rPr sz="2400" b="1" spc="-155" dirty="0">
                <a:latin typeface="Gill Sans MT"/>
                <a:cs typeface="Gill Sans MT"/>
              </a:rPr>
              <a:t> CENTER</a:t>
            </a:r>
            <a:r>
              <a:rPr sz="2400" b="1" spc="-2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Lucida Sans"/>
                <a:cs typeface="Lucida Sans"/>
              </a:rPr>
              <a:t>|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NOVEMBER</a:t>
            </a:r>
            <a:r>
              <a:rPr sz="2400" spc="-110" dirty="0">
                <a:latin typeface="Lucida Sans"/>
                <a:cs typeface="Lucida Sans"/>
              </a:rPr>
              <a:t> </a:t>
            </a:r>
            <a:r>
              <a:rPr sz="2400" spc="-229" dirty="0">
                <a:latin typeface="Lucida Sans"/>
                <a:cs typeface="Lucida Sans"/>
              </a:rPr>
              <a:t>19,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95" dirty="0">
                <a:latin typeface="Lucida Sans"/>
                <a:cs typeface="Lucida Sans"/>
              </a:rPr>
              <a:t>2021</a:t>
            </a:r>
            <a:endParaRPr sz="24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15233" y="589184"/>
            <a:ext cx="7165340" cy="2254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16100"/>
              </a:lnSpc>
              <a:spcBef>
                <a:spcPts val="100"/>
              </a:spcBef>
            </a:pPr>
            <a:r>
              <a:rPr sz="2100" dirty="0">
                <a:latin typeface="Lucida Sans"/>
                <a:cs typeface="Lucida Sans"/>
              </a:rPr>
              <a:t>“There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is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no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50" dirty="0">
                <a:latin typeface="Lucida Sans"/>
                <a:cs typeface="Lucida Sans"/>
              </a:rPr>
              <a:t>intentionality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or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personal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force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35" dirty="0">
                <a:latin typeface="Lucida Sans"/>
                <a:cs typeface="Lucida Sans"/>
              </a:rPr>
              <a:t>directing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to whom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35" dirty="0">
                <a:latin typeface="Lucida Sans"/>
                <a:cs typeface="Lucida Sans"/>
              </a:rPr>
              <a:t>terrible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things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35" dirty="0">
                <a:latin typeface="Lucida Sans"/>
                <a:cs typeface="Lucida Sans"/>
              </a:rPr>
              <a:t>happen.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50" dirty="0">
                <a:latin typeface="Lucida Sans"/>
                <a:cs typeface="Lucida Sans"/>
              </a:rPr>
              <a:t>That’s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55" dirty="0">
                <a:latin typeface="Lucida Sans"/>
                <a:cs typeface="Lucida Sans"/>
              </a:rPr>
              <a:t>just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superstition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at </a:t>
            </a:r>
            <a:r>
              <a:rPr sz="2100" dirty="0">
                <a:latin typeface="Lucida Sans"/>
                <a:cs typeface="Lucida Sans"/>
              </a:rPr>
              <a:t>best,</a:t>
            </a:r>
            <a:r>
              <a:rPr sz="2100" spc="-140" dirty="0">
                <a:latin typeface="Lucida Sans"/>
                <a:cs typeface="Lucida Sans"/>
              </a:rPr>
              <a:t> </a:t>
            </a:r>
            <a:r>
              <a:rPr sz="2100" spc="-35" dirty="0">
                <a:latin typeface="Lucida Sans"/>
                <a:cs typeface="Lucida Sans"/>
              </a:rPr>
              <a:t>paranoia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at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worst.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110" dirty="0">
                <a:latin typeface="Lucida Sans"/>
                <a:cs typeface="Lucida Sans"/>
              </a:rPr>
              <a:t>We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live</a:t>
            </a:r>
            <a:r>
              <a:rPr sz="2100" spc="-105" dirty="0">
                <a:latin typeface="Lucida Sans"/>
                <a:cs typeface="Lucida Sans"/>
              </a:rPr>
              <a:t> in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chaotic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world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and </a:t>
            </a:r>
            <a:r>
              <a:rPr sz="2100" dirty="0">
                <a:latin typeface="Lucida Sans"/>
                <a:cs typeface="Lucida Sans"/>
              </a:rPr>
              <a:t>bad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things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collectively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happen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to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us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non-</a:t>
            </a:r>
            <a:r>
              <a:rPr sz="2100" spc="-55" dirty="0">
                <a:latin typeface="Lucida Sans"/>
                <a:cs typeface="Lucida Sans"/>
              </a:rPr>
              <a:t>judiciously,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just </a:t>
            </a:r>
            <a:r>
              <a:rPr sz="2100" dirty="0">
                <a:latin typeface="Lucida Sans"/>
                <a:cs typeface="Lucida Sans"/>
              </a:rPr>
              <a:t>as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good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things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do.”</a:t>
            </a:r>
            <a:endParaRPr sz="21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05"/>
              </a:spcBef>
            </a:pPr>
            <a:r>
              <a:rPr sz="2100" b="1" spc="60" dirty="0">
                <a:latin typeface="Gill Sans MT"/>
                <a:cs typeface="Gill Sans MT"/>
              </a:rPr>
              <a:t>Buddhist,</a:t>
            </a:r>
            <a:r>
              <a:rPr sz="2100" b="1" spc="-85" dirty="0">
                <a:latin typeface="Gill Sans MT"/>
                <a:cs typeface="Gill Sans MT"/>
              </a:rPr>
              <a:t> </a:t>
            </a:r>
            <a:r>
              <a:rPr sz="2100" b="1" spc="120" dirty="0">
                <a:latin typeface="Gill Sans MT"/>
                <a:cs typeface="Gill Sans MT"/>
              </a:rPr>
              <a:t>age</a:t>
            </a:r>
            <a:r>
              <a:rPr sz="2100" b="1" spc="-85" dirty="0">
                <a:latin typeface="Gill Sans MT"/>
                <a:cs typeface="Gill Sans MT"/>
              </a:rPr>
              <a:t> </a:t>
            </a:r>
            <a:r>
              <a:rPr sz="2100" b="1" spc="105" dirty="0">
                <a:latin typeface="Gill Sans MT"/>
                <a:cs typeface="Gill Sans MT"/>
              </a:rPr>
              <a:t>18-</a:t>
            </a:r>
            <a:r>
              <a:rPr sz="2100" b="1" spc="210" dirty="0">
                <a:latin typeface="Gill Sans MT"/>
                <a:cs typeface="Gill Sans MT"/>
              </a:rPr>
              <a:t>49</a:t>
            </a:r>
            <a:endParaRPr sz="210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64765" y="4412518"/>
            <a:ext cx="5112385" cy="3378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4599"/>
              </a:lnSpc>
              <a:spcBef>
                <a:spcPts val="100"/>
              </a:spcBef>
            </a:pPr>
            <a:r>
              <a:rPr sz="2400" dirty="0">
                <a:latin typeface="Lucida Sans"/>
                <a:cs typeface="Lucida Sans"/>
              </a:rPr>
              <a:t>“Everything</a:t>
            </a:r>
            <a:r>
              <a:rPr sz="2400" spc="-180" dirty="0">
                <a:latin typeface="Lucida Sans"/>
                <a:cs typeface="Lucida Sans"/>
              </a:rPr>
              <a:t> </a:t>
            </a:r>
            <a:r>
              <a:rPr sz="2400" spc="-120" dirty="0">
                <a:latin typeface="Lucida Sans"/>
                <a:cs typeface="Lucida Sans"/>
              </a:rPr>
              <a:t>in</a:t>
            </a:r>
            <a:r>
              <a:rPr sz="2400" spc="-85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nature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happens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by </a:t>
            </a:r>
            <a:r>
              <a:rPr sz="2400" dirty="0">
                <a:latin typeface="Lucida Sans"/>
                <a:cs typeface="Lucida Sans"/>
              </a:rPr>
              <a:t>chance.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Man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is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product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of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the </a:t>
            </a:r>
            <a:r>
              <a:rPr sz="2400" dirty="0">
                <a:latin typeface="Lucida Sans"/>
                <a:cs typeface="Lucida Sans"/>
              </a:rPr>
              <a:t>laws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of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nature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35" dirty="0">
                <a:latin typeface="Lucida Sans"/>
                <a:cs typeface="Lucida Sans"/>
              </a:rPr>
              <a:t>combined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with </a:t>
            </a:r>
            <a:r>
              <a:rPr sz="2400" spc="-55" dirty="0">
                <a:latin typeface="Lucida Sans"/>
                <a:cs typeface="Lucida Sans"/>
              </a:rPr>
              <a:t>natural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selection,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35" dirty="0">
                <a:latin typeface="Lucida Sans"/>
                <a:cs typeface="Lucida Sans"/>
              </a:rPr>
              <a:t>both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of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which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are </a:t>
            </a:r>
            <a:r>
              <a:rPr sz="2400" spc="-55" dirty="0">
                <a:latin typeface="Lucida Sans"/>
                <a:cs typeface="Lucida Sans"/>
              </a:rPr>
              <a:t>morally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60" dirty="0">
                <a:latin typeface="Lucida Sans"/>
                <a:cs typeface="Lucida Sans"/>
              </a:rPr>
              <a:t>neutral.</a:t>
            </a:r>
            <a:r>
              <a:rPr sz="2400" spc="-95" dirty="0">
                <a:latin typeface="Lucida Sans"/>
                <a:cs typeface="Lucida Sans"/>
              </a:rPr>
              <a:t> </a:t>
            </a:r>
            <a:r>
              <a:rPr sz="2400" spc="-114" dirty="0">
                <a:latin typeface="Lucida Sans"/>
                <a:cs typeface="Lucida Sans"/>
              </a:rPr>
              <a:t>‘Good’</a:t>
            </a:r>
            <a:r>
              <a:rPr sz="2400" spc="-8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and</a:t>
            </a:r>
            <a:r>
              <a:rPr sz="2400" spc="-95" dirty="0">
                <a:latin typeface="Lucida Sans"/>
                <a:cs typeface="Lucida Sans"/>
              </a:rPr>
              <a:t> </a:t>
            </a:r>
            <a:r>
              <a:rPr sz="2400" spc="-125" dirty="0">
                <a:latin typeface="Lucida Sans"/>
                <a:cs typeface="Lucida Sans"/>
              </a:rPr>
              <a:t>‘evil’</a:t>
            </a:r>
            <a:r>
              <a:rPr sz="2400" spc="-85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are </a:t>
            </a:r>
            <a:r>
              <a:rPr sz="2400" spc="-40" dirty="0">
                <a:latin typeface="Lucida Sans"/>
                <a:cs typeface="Lucida Sans"/>
              </a:rPr>
              <a:t>designations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70" dirty="0">
                <a:latin typeface="Lucida Sans"/>
                <a:cs typeface="Lucida Sans"/>
              </a:rPr>
              <a:t>we</a:t>
            </a:r>
            <a:r>
              <a:rPr sz="2400" spc="-110" dirty="0">
                <a:latin typeface="Lucida Sans"/>
                <a:cs typeface="Lucida Sans"/>
              </a:rPr>
              <a:t> </a:t>
            </a:r>
            <a:r>
              <a:rPr sz="2400" spc="-45" dirty="0">
                <a:latin typeface="Lucida Sans"/>
                <a:cs typeface="Lucida Sans"/>
              </a:rPr>
              <a:t>impose</a:t>
            </a:r>
            <a:r>
              <a:rPr sz="2400" spc="-110" dirty="0">
                <a:latin typeface="Lucida Sans"/>
                <a:cs typeface="Lucida Sans"/>
              </a:rPr>
              <a:t> </a:t>
            </a:r>
            <a:r>
              <a:rPr sz="2400" spc="-30" dirty="0">
                <a:latin typeface="Lucida Sans"/>
                <a:cs typeface="Lucida Sans"/>
              </a:rPr>
              <a:t>on</a:t>
            </a:r>
            <a:r>
              <a:rPr sz="2400" spc="-11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events </a:t>
            </a:r>
            <a:r>
              <a:rPr sz="2400" spc="-35" dirty="0">
                <a:latin typeface="Lucida Sans"/>
                <a:cs typeface="Lucida Sans"/>
              </a:rPr>
              <a:t>depending</a:t>
            </a:r>
            <a:r>
              <a:rPr sz="2400" spc="-110" dirty="0">
                <a:latin typeface="Lucida Sans"/>
                <a:cs typeface="Lucida Sans"/>
              </a:rPr>
              <a:t> </a:t>
            </a:r>
            <a:r>
              <a:rPr sz="2400" spc="-30" dirty="0">
                <a:latin typeface="Lucida Sans"/>
                <a:cs typeface="Lucida Sans"/>
              </a:rPr>
              <a:t>on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40" dirty="0">
                <a:latin typeface="Lucida Sans"/>
                <a:cs typeface="Lucida Sans"/>
              </a:rPr>
              <a:t>their</a:t>
            </a:r>
            <a:r>
              <a:rPr sz="2400" spc="-11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effects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30" dirty="0">
                <a:latin typeface="Lucida Sans"/>
                <a:cs typeface="Lucida Sans"/>
              </a:rPr>
              <a:t>on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us...” </a:t>
            </a:r>
            <a:r>
              <a:rPr sz="2400" b="1" spc="75" dirty="0">
                <a:latin typeface="Gill Sans MT"/>
                <a:cs typeface="Gill Sans MT"/>
              </a:rPr>
              <a:t>Religiously</a:t>
            </a:r>
            <a:r>
              <a:rPr sz="2400" b="1" spc="-95" dirty="0">
                <a:latin typeface="Gill Sans MT"/>
                <a:cs typeface="Gill Sans MT"/>
              </a:rPr>
              <a:t> </a:t>
            </a:r>
            <a:r>
              <a:rPr sz="2400" b="1" spc="80" dirty="0">
                <a:latin typeface="Gill Sans MT"/>
                <a:cs typeface="Gill Sans MT"/>
              </a:rPr>
              <a:t>unaffiliated,</a:t>
            </a:r>
            <a:r>
              <a:rPr sz="2400" b="1" spc="-90" dirty="0">
                <a:latin typeface="Gill Sans MT"/>
                <a:cs typeface="Gill Sans MT"/>
              </a:rPr>
              <a:t> </a:t>
            </a:r>
            <a:r>
              <a:rPr sz="2400" b="1" spc="140" dirty="0">
                <a:latin typeface="Gill Sans MT"/>
                <a:cs typeface="Gill Sans MT"/>
              </a:rPr>
              <a:t>age</a:t>
            </a:r>
            <a:r>
              <a:rPr sz="2400" b="1" spc="-95" dirty="0">
                <a:latin typeface="Gill Sans MT"/>
                <a:cs typeface="Gill Sans MT"/>
              </a:rPr>
              <a:t> </a:t>
            </a:r>
            <a:r>
              <a:rPr sz="2400" b="1" spc="220" dirty="0">
                <a:latin typeface="Gill Sans MT"/>
                <a:cs typeface="Gill Sans MT"/>
              </a:rPr>
              <a:t>50+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6046" y="6436582"/>
            <a:ext cx="4027804" cy="2625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100"/>
              </a:lnSpc>
              <a:spcBef>
                <a:spcPts val="100"/>
              </a:spcBef>
            </a:pPr>
            <a:r>
              <a:rPr sz="2100" dirty="0">
                <a:latin typeface="Lucida Sans"/>
                <a:cs typeface="Lucida Sans"/>
              </a:rPr>
              <a:t>“The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closest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idea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would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be </a:t>
            </a:r>
            <a:r>
              <a:rPr sz="2100" dirty="0">
                <a:latin typeface="Lucida Sans"/>
                <a:cs typeface="Lucida Sans"/>
              </a:rPr>
              <a:t>chaos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theory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–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elements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of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true </a:t>
            </a:r>
            <a:r>
              <a:rPr sz="2100" spc="-35" dirty="0">
                <a:latin typeface="Lucida Sans"/>
                <a:cs typeface="Lucida Sans"/>
              </a:rPr>
              <a:t>randomness,</a:t>
            </a:r>
            <a:r>
              <a:rPr sz="2100" spc="-8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happenstance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[...] </a:t>
            </a:r>
            <a:r>
              <a:rPr sz="2100" dirty="0">
                <a:latin typeface="Lucida Sans"/>
                <a:cs typeface="Lucida Sans"/>
              </a:rPr>
              <a:t>I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don't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believe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God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or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any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other </a:t>
            </a:r>
            <a:r>
              <a:rPr sz="2100" spc="-40" dirty="0">
                <a:latin typeface="Lucida Sans"/>
                <a:cs typeface="Lucida Sans"/>
              </a:rPr>
              <a:t>being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causes</a:t>
            </a:r>
            <a:r>
              <a:rPr sz="2100" spc="-7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bad</a:t>
            </a:r>
            <a:r>
              <a:rPr sz="2100" spc="-70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things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to </a:t>
            </a:r>
            <a:r>
              <a:rPr sz="2100" spc="-10" dirty="0">
                <a:latin typeface="Lucida Sans"/>
                <a:cs typeface="Lucida Sans"/>
              </a:rPr>
              <a:t>happen.”</a:t>
            </a:r>
            <a:endParaRPr sz="21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05"/>
              </a:spcBef>
            </a:pPr>
            <a:r>
              <a:rPr sz="2100" b="1" dirty="0">
                <a:latin typeface="Gill Sans MT"/>
                <a:cs typeface="Gill Sans MT"/>
              </a:rPr>
              <a:t>Mormon,</a:t>
            </a:r>
            <a:r>
              <a:rPr sz="2100" b="1" spc="-25" dirty="0">
                <a:latin typeface="Gill Sans MT"/>
                <a:cs typeface="Gill Sans MT"/>
              </a:rPr>
              <a:t> </a:t>
            </a:r>
            <a:r>
              <a:rPr sz="2100" b="1" spc="120" dirty="0">
                <a:latin typeface="Gill Sans MT"/>
                <a:cs typeface="Gill Sans MT"/>
              </a:rPr>
              <a:t>age</a:t>
            </a:r>
            <a:r>
              <a:rPr sz="2100" b="1" spc="-20" dirty="0">
                <a:latin typeface="Gill Sans MT"/>
                <a:cs typeface="Gill Sans MT"/>
              </a:rPr>
              <a:t> </a:t>
            </a:r>
            <a:r>
              <a:rPr sz="2100" b="1" spc="105" dirty="0">
                <a:latin typeface="Gill Sans MT"/>
                <a:cs typeface="Gill Sans MT"/>
              </a:rPr>
              <a:t>18-</a:t>
            </a:r>
            <a:r>
              <a:rPr sz="2100" b="1" spc="210" dirty="0">
                <a:latin typeface="Gill Sans MT"/>
                <a:cs typeface="Gill Sans MT"/>
              </a:rPr>
              <a:t>49</a:t>
            </a:r>
            <a:endParaRPr sz="210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42609" y="3788727"/>
            <a:ext cx="4448810" cy="2625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5570" marR="107950" algn="ctr">
              <a:lnSpc>
                <a:spcPct val="116100"/>
              </a:lnSpc>
              <a:spcBef>
                <a:spcPts val="100"/>
              </a:spcBef>
            </a:pPr>
            <a:r>
              <a:rPr sz="2100" dirty="0">
                <a:latin typeface="Lucida Sans"/>
                <a:cs typeface="Lucida Sans"/>
              </a:rPr>
              <a:t>“There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is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no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sense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of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karmic balance.</a:t>
            </a:r>
            <a:r>
              <a:rPr sz="2100" spc="-60" dirty="0">
                <a:latin typeface="Lucida Sans"/>
                <a:cs typeface="Lucida Sans"/>
              </a:rPr>
              <a:t> </a:t>
            </a:r>
            <a:r>
              <a:rPr sz="2100" spc="95" dirty="0">
                <a:latin typeface="Lucida Sans"/>
                <a:cs typeface="Lucida Sans"/>
              </a:rPr>
              <a:t>Just</a:t>
            </a:r>
            <a:r>
              <a:rPr sz="2100" spc="-5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because</a:t>
            </a:r>
            <a:r>
              <a:rPr sz="2100" spc="-60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something </a:t>
            </a:r>
            <a:r>
              <a:rPr sz="2100" spc="-20" dirty="0">
                <a:latin typeface="Lucida Sans"/>
                <a:cs typeface="Lucida Sans"/>
              </a:rPr>
              <a:t>awful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befalls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someone,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does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not mean</a:t>
            </a:r>
            <a:r>
              <a:rPr sz="2100" spc="-135" dirty="0">
                <a:latin typeface="Lucida Sans"/>
                <a:cs typeface="Lucida Sans"/>
              </a:rPr>
              <a:t> </a:t>
            </a:r>
            <a:r>
              <a:rPr sz="2100" spc="-60" dirty="0">
                <a:latin typeface="Lucida Sans"/>
                <a:cs typeface="Lucida Sans"/>
              </a:rPr>
              <a:t>it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is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any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-40" dirty="0">
                <a:latin typeface="Lucida Sans"/>
                <a:cs typeface="Lucida Sans"/>
              </a:rPr>
              <a:t>more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or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less </a:t>
            </a:r>
            <a:r>
              <a:rPr sz="2100" dirty="0">
                <a:latin typeface="Lucida Sans"/>
                <a:cs typeface="Lucida Sans"/>
              </a:rPr>
              <a:t>deserved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than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anyone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else.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Bad </a:t>
            </a:r>
            <a:r>
              <a:rPr sz="2100" spc="-45" dirty="0">
                <a:latin typeface="Lucida Sans"/>
                <a:cs typeface="Lucida Sans"/>
              </a:rPr>
              <a:t>things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happen.”</a:t>
            </a:r>
            <a:endParaRPr sz="21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05"/>
              </a:spcBef>
            </a:pPr>
            <a:r>
              <a:rPr sz="2100" b="1" spc="70" dirty="0">
                <a:latin typeface="Gill Sans MT"/>
                <a:cs typeface="Gill Sans MT"/>
              </a:rPr>
              <a:t>Evangelical</a:t>
            </a:r>
            <a:r>
              <a:rPr sz="2100" b="1" spc="55" dirty="0">
                <a:latin typeface="Gill Sans MT"/>
                <a:cs typeface="Gill Sans MT"/>
              </a:rPr>
              <a:t> </a:t>
            </a:r>
            <a:r>
              <a:rPr sz="2100" b="1" dirty="0">
                <a:latin typeface="Gill Sans MT"/>
                <a:cs typeface="Gill Sans MT"/>
              </a:rPr>
              <a:t>Protestant,</a:t>
            </a:r>
            <a:r>
              <a:rPr sz="2100" b="1" spc="60" dirty="0">
                <a:latin typeface="Gill Sans MT"/>
                <a:cs typeface="Gill Sans MT"/>
              </a:rPr>
              <a:t> </a:t>
            </a:r>
            <a:r>
              <a:rPr sz="2100" b="1" spc="120" dirty="0">
                <a:latin typeface="Gill Sans MT"/>
                <a:cs typeface="Gill Sans MT"/>
              </a:rPr>
              <a:t>age</a:t>
            </a:r>
            <a:r>
              <a:rPr sz="2100" b="1" spc="60" dirty="0">
                <a:latin typeface="Gill Sans MT"/>
                <a:cs typeface="Gill Sans MT"/>
              </a:rPr>
              <a:t> </a:t>
            </a:r>
            <a:r>
              <a:rPr sz="2100" b="1" spc="105" dirty="0">
                <a:latin typeface="Gill Sans MT"/>
                <a:cs typeface="Gill Sans MT"/>
              </a:rPr>
              <a:t>18-</a:t>
            </a:r>
            <a:r>
              <a:rPr sz="2100" b="1" spc="210" dirty="0">
                <a:latin typeface="Gill Sans MT"/>
                <a:cs typeface="Gill Sans MT"/>
              </a:rPr>
              <a:t>49</a:t>
            </a:r>
            <a:endParaRPr sz="2100">
              <a:latin typeface="Gill Sans MT"/>
              <a:cs typeface="Gill Sans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31635" y="2816129"/>
            <a:ext cx="379539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latin typeface="Lucida Sans"/>
                <a:cs typeface="Lucida Sans"/>
              </a:rPr>
              <a:t>“It's</a:t>
            </a:r>
            <a:r>
              <a:rPr sz="2100" spc="-130" dirty="0">
                <a:latin typeface="Lucida Sans"/>
                <a:cs typeface="Lucida Sans"/>
              </a:rPr>
              <a:t> </a:t>
            </a:r>
            <a:r>
              <a:rPr sz="2100" spc="-55" dirty="0">
                <a:latin typeface="Lucida Sans"/>
                <a:cs typeface="Lucida Sans"/>
              </a:rPr>
              <a:t>just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luck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of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draw.”</a:t>
            </a:r>
            <a:endParaRPr sz="2100">
              <a:latin typeface="Lucida Sans"/>
              <a:cs typeface="Lucida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85164" y="3187604"/>
            <a:ext cx="448818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65" dirty="0">
                <a:latin typeface="Gill Sans MT"/>
                <a:cs typeface="Gill Sans MT"/>
              </a:rPr>
              <a:t>Religiously</a:t>
            </a:r>
            <a:r>
              <a:rPr sz="2100" b="1" spc="-80" dirty="0">
                <a:latin typeface="Gill Sans MT"/>
                <a:cs typeface="Gill Sans MT"/>
              </a:rPr>
              <a:t> </a:t>
            </a:r>
            <a:r>
              <a:rPr sz="2100" b="1" spc="65" dirty="0">
                <a:latin typeface="Gill Sans MT"/>
                <a:cs typeface="Gill Sans MT"/>
              </a:rPr>
              <a:t>unaffiliated,</a:t>
            </a:r>
            <a:r>
              <a:rPr sz="2100" b="1" spc="-80" dirty="0">
                <a:latin typeface="Gill Sans MT"/>
                <a:cs typeface="Gill Sans MT"/>
              </a:rPr>
              <a:t> </a:t>
            </a:r>
            <a:r>
              <a:rPr sz="2100" b="1" spc="120" dirty="0">
                <a:latin typeface="Gill Sans MT"/>
                <a:cs typeface="Gill Sans MT"/>
              </a:rPr>
              <a:t>age</a:t>
            </a:r>
            <a:r>
              <a:rPr sz="2100" b="1" spc="-80" dirty="0">
                <a:latin typeface="Gill Sans MT"/>
                <a:cs typeface="Gill Sans MT"/>
              </a:rPr>
              <a:t> </a:t>
            </a:r>
            <a:r>
              <a:rPr sz="2100" b="1" spc="105" dirty="0">
                <a:latin typeface="Gill Sans MT"/>
                <a:cs typeface="Gill Sans MT"/>
              </a:rPr>
              <a:t>18-</a:t>
            </a:r>
            <a:r>
              <a:rPr sz="2100" b="1" spc="210" dirty="0">
                <a:latin typeface="Gill Sans MT"/>
                <a:cs typeface="Gill Sans MT"/>
              </a:rPr>
              <a:t>49</a:t>
            </a:r>
            <a:endParaRPr sz="2100">
              <a:latin typeface="Gill Sans MT"/>
              <a:cs typeface="Gill Sans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829572" y="7386319"/>
            <a:ext cx="3303270" cy="151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16100"/>
              </a:lnSpc>
              <a:spcBef>
                <a:spcPts val="100"/>
              </a:spcBef>
            </a:pPr>
            <a:r>
              <a:rPr sz="2100" dirty="0">
                <a:latin typeface="Lucida Sans"/>
                <a:cs typeface="Lucida Sans"/>
              </a:rPr>
              <a:t>“Bad</a:t>
            </a:r>
            <a:r>
              <a:rPr sz="2100" spc="-10" dirty="0">
                <a:latin typeface="Lucida Sans"/>
                <a:cs typeface="Lucida Sans"/>
              </a:rPr>
              <a:t> </a:t>
            </a:r>
            <a:r>
              <a:rPr sz="2100" spc="-55" dirty="0">
                <a:latin typeface="Lucida Sans"/>
                <a:cs typeface="Lucida Sans"/>
              </a:rPr>
              <a:t>luck,</a:t>
            </a:r>
            <a:r>
              <a:rPr sz="2100" spc="-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unfortunate </a:t>
            </a:r>
            <a:r>
              <a:rPr sz="2100" spc="-90" dirty="0">
                <a:latin typeface="Lucida Sans"/>
                <a:cs typeface="Lucida Sans"/>
              </a:rPr>
              <a:t>timing,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spc="-40" dirty="0">
                <a:latin typeface="Lucida Sans"/>
                <a:cs typeface="Lucida Sans"/>
              </a:rPr>
              <a:t>being</a:t>
            </a:r>
            <a:r>
              <a:rPr sz="2100" spc="-85" dirty="0">
                <a:latin typeface="Lucida Sans"/>
                <a:cs typeface="Lucida Sans"/>
              </a:rPr>
              <a:t> </a:t>
            </a:r>
            <a:r>
              <a:rPr sz="2100" spc="-105" dirty="0">
                <a:latin typeface="Lucida Sans"/>
                <a:cs typeface="Lucida Sans"/>
              </a:rPr>
              <a:t>in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wrong </a:t>
            </a:r>
            <a:r>
              <a:rPr sz="2100" dirty="0">
                <a:latin typeface="Lucida Sans"/>
                <a:cs typeface="Lucida Sans"/>
              </a:rPr>
              <a:t>place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at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wrong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time.” </a:t>
            </a:r>
            <a:r>
              <a:rPr sz="2100" b="1" dirty="0">
                <a:latin typeface="Gill Sans MT"/>
                <a:cs typeface="Gill Sans MT"/>
              </a:rPr>
              <a:t>Catholic,</a:t>
            </a:r>
            <a:r>
              <a:rPr sz="2100" b="1" spc="80" dirty="0">
                <a:latin typeface="Gill Sans MT"/>
                <a:cs typeface="Gill Sans MT"/>
              </a:rPr>
              <a:t> </a:t>
            </a:r>
            <a:r>
              <a:rPr sz="2100" b="1" spc="120" dirty="0">
                <a:latin typeface="Gill Sans MT"/>
                <a:cs typeface="Gill Sans MT"/>
              </a:rPr>
              <a:t>age</a:t>
            </a:r>
            <a:r>
              <a:rPr sz="2100" b="1" spc="80" dirty="0">
                <a:latin typeface="Gill Sans MT"/>
                <a:cs typeface="Gill Sans MT"/>
              </a:rPr>
              <a:t> </a:t>
            </a:r>
            <a:r>
              <a:rPr sz="2100" b="1" spc="190" dirty="0">
                <a:latin typeface="Gill Sans MT"/>
                <a:cs typeface="Gill Sans MT"/>
              </a:rPr>
              <a:t>50+</a:t>
            </a:r>
            <a:endParaRPr sz="2100">
              <a:latin typeface="Gill Sans MT"/>
              <a:cs typeface="Gill Sans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0953" y="2727707"/>
            <a:ext cx="4478020" cy="2997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16100"/>
              </a:lnSpc>
              <a:spcBef>
                <a:spcPts val="100"/>
              </a:spcBef>
            </a:pPr>
            <a:r>
              <a:rPr sz="2100" dirty="0">
                <a:latin typeface="Lucida Sans"/>
                <a:cs typeface="Lucida Sans"/>
              </a:rPr>
              <a:t>“They</a:t>
            </a:r>
            <a:r>
              <a:rPr sz="2100" spc="-8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happened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to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be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spc="-105" dirty="0">
                <a:latin typeface="Lucida Sans"/>
                <a:cs typeface="Lucida Sans"/>
              </a:rPr>
              <a:t>in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wrong </a:t>
            </a:r>
            <a:r>
              <a:rPr sz="2100" dirty="0">
                <a:latin typeface="Lucida Sans"/>
                <a:cs typeface="Lucida Sans"/>
              </a:rPr>
              <a:t>place</a:t>
            </a:r>
            <a:r>
              <a:rPr sz="2100" spc="-12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at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wrong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-55" dirty="0">
                <a:latin typeface="Lucida Sans"/>
                <a:cs typeface="Lucida Sans"/>
              </a:rPr>
              <a:t>time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or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had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the </a:t>
            </a:r>
            <a:r>
              <a:rPr sz="2100" spc="-20" dirty="0">
                <a:latin typeface="Lucida Sans"/>
                <a:cs typeface="Lucida Sans"/>
              </a:rPr>
              <a:t>wrong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genetic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cocktail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when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they </a:t>
            </a:r>
            <a:r>
              <a:rPr sz="2100" dirty="0">
                <a:latin typeface="Lucida Sans"/>
                <a:cs typeface="Lucida Sans"/>
              </a:rPr>
              <a:t>were</a:t>
            </a:r>
            <a:r>
              <a:rPr sz="2100" spc="-40" dirty="0">
                <a:latin typeface="Lucida Sans"/>
                <a:cs typeface="Lucida Sans"/>
              </a:rPr>
              <a:t> </a:t>
            </a:r>
            <a:r>
              <a:rPr sz="2100" spc="-55" dirty="0">
                <a:latin typeface="Lucida Sans"/>
                <a:cs typeface="Lucida Sans"/>
              </a:rPr>
              <a:t>born.</a:t>
            </a:r>
            <a:r>
              <a:rPr sz="2100" spc="-4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Some</a:t>
            </a:r>
            <a:r>
              <a:rPr sz="2100" spc="-40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things</a:t>
            </a:r>
            <a:r>
              <a:rPr sz="2100" spc="-3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are </a:t>
            </a:r>
            <a:r>
              <a:rPr sz="2100" spc="-60" dirty="0">
                <a:latin typeface="Lucida Sans"/>
                <a:cs typeface="Lucida Sans"/>
              </a:rPr>
              <a:t>unexplainable,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some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things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just </a:t>
            </a:r>
            <a:r>
              <a:rPr sz="2100" spc="-25" dirty="0">
                <a:latin typeface="Lucida Sans"/>
                <a:cs typeface="Lucida Sans"/>
              </a:rPr>
              <a:t>happen</a:t>
            </a:r>
            <a:r>
              <a:rPr sz="2100" spc="-12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to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whomever</a:t>
            </a:r>
            <a:r>
              <a:rPr sz="2100" spc="-12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happens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to </a:t>
            </a:r>
            <a:r>
              <a:rPr sz="2100" dirty="0">
                <a:latin typeface="Lucida Sans"/>
                <a:cs typeface="Lucida Sans"/>
              </a:rPr>
              <a:t>be</a:t>
            </a:r>
            <a:r>
              <a:rPr sz="2100" spc="-5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there.”</a:t>
            </a:r>
            <a:endParaRPr sz="21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05"/>
              </a:spcBef>
            </a:pPr>
            <a:r>
              <a:rPr sz="2100" b="1" spc="65" dirty="0">
                <a:latin typeface="Gill Sans MT"/>
                <a:cs typeface="Gill Sans MT"/>
              </a:rPr>
              <a:t>Religiously</a:t>
            </a:r>
            <a:r>
              <a:rPr sz="2100" b="1" spc="-85" dirty="0">
                <a:latin typeface="Gill Sans MT"/>
                <a:cs typeface="Gill Sans MT"/>
              </a:rPr>
              <a:t> </a:t>
            </a:r>
            <a:r>
              <a:rPr sz="2100" b="1" spc="65" dirty="0">
                <a:latin typeface="Gill Sans MT"/>
                <a:cs typeface="Gill Sans MT"/>
              </a:rPr>
              <a:t>unaffiliated,</a:t>
            </a:r>
            <a:r>
              <a:rPr sz="2100" b="1" spc="-85" dirty="0">
                <a:latin typeface="Gill Sans MT"/>
                <a:cs typeface="Gill Sans MT"/>
              </a:rPr>
              <a:t> </a:t>
            </a:r>
            <a:r>
              <a:rPr sz="2100" b="1" spc="120" dirty="0">
                <a:latin typeface="Gill Sans MT"/>
                <a:cs typeface="Gill Sans MT"/>
              </a:rPr>
              <a:t>age</a:t>
            </a:r>
            <a:r>
              <a:rPr sz="2100" b="1" spc="-85" dirty="0">
                <a:latin typeface="Gill Sans MT"/>
                <a:cs typeface="Gill Sans MT"/>
              </a:rPr>
              <a:t> </a:t>
            </a:r>
            <a:r>
              <a:rPr sz="2100" b="1" spc="190" dirty="0">
                <a:latin typeface="Gill Sans MT"/>
                <a:cs typeface="Gill Sans MT"/>
              </a:rPr>
              <a:t>50+</a:t>
            </a:r>
            <a:endParaRPr sz="21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645" dirty="0"/>
              <a:t>EXPECTATION</a:t>
            </a:r>
            <a:endParaRPr spc="-645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6D9FB23-422E-5A2D-BE7D-A420A2F2F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634" y="4076700"/>
            <a:ext cx="15219756" cy="6503319"/>
          </a:xfrm>
        </p:spPr>
        <p:txBody>
          <a:bodyPr/>
          <a:lstStyle/>
          <a:p>
            <a:pPr marL="1160145" marR="5080" indent="-457200">
              <a:lnSpc>
                <a:spcPct val="115199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Lucida Sans"/>
                <a:cs typeface="Lucida Sans"/>
              </a:rPr>
              <a:t>Research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has</a:t>
            </a:r>
            <a:r>
              <a:rPr lang="en-US" sz="3600" spc="-150" dirty="0">
                <a:latin typeface="Lucida Sans"/>
                <a:cs typeface="Lucida Sans"/>
              </a:rPr>
              <a:t> </a:t>
            </a:r>
            <a:r>
              <a:rPr lang="en-US" sz="3600" spc="-10" dirty="0">
                <a:latin typeface="Lucida Sans"/>
                <a:cs typeface="Lucida Sans"/>
              </a:rPr>
              <a:t>shown</a:t>
            </a:r>
            <a:r>
              <a:rPr lang="en-US" sz="3600" spc="-145" dirty="0">
                <a:latin typeface="Lucida Sans"/>
                <a:cs typeface="Lucida Sans"/>
              </a:rPr>
              <a:t> </a:t>
            </a:r>
            <a:r>
              <a:rPr lang="en-US" sz="3600" spc="-60" dirty="0">
                <a:latin typeface="Lucida Sans"/>
                <a:cs typeface="Lucida Sans"/>
              </a:rPr>
              <a:t>fatalism</a:t>
            </a:r>
            <a:r>
              <a:rPr lang="en-US" sz="3600" spc="-15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to</a:t>
            </a:r>
            <a:r>
              <a:rPr lang="en-US" sz="3600" spc="-145" dirty="0">
                <a:latin typeface="Lucida Sans"/>
                <a:cs typeface="Lucida Sans"/>
              </a:rPr>
              <a:t> </a:t>
            </a:r>
            <a:r>
              <a:rPr lang="en-US" sz="3600" spc="-45" dirty="0">
                <a:latin typeface="Lucida Sans"/>
                <a:cs typeface="Lucida Sans"/>
              </a:rPr>
              <a:t>influence</a:t>
            </a:r>
            <a:r>
              <a:rPr lang="en-US" sz="3600" spc="-150" dirty="0">
                <a:latin typeface="Lucida Sans"/>
                <a:cs typeface="Lucida Sans"/>
              </a:rPr>
              <a:t> </a:t>
            </a:r>
            <a:r>
              <a:rPr lang="en-US" sz="3600" spc="-80" dirty="0">
                <a:latin typeface="Lucida Sans"/>
                <a:cs typeface="Lucida Sans"/>
              </a:rPr>
              <a:t>motivation</a:t>
            </a:r>
            <a:r>
              <a:rPr lang="en-US" sz="3600" spc="-14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and</a:t>
            </a:r>
            <a:r>
              <a:rPr lang="en-US" sz="3600" spc="-150" dirty="0">
                <a:latin typeface="Lucida Sans"/>
                <a:cs typeface="Lucida Sans"/>
              </a:rPr>
              <a:t> </a:t>
            </a:r>
            <a:r>
              <a:rPr lang="en-US" sz="3600" spc="-20" dirty="0">
                <a:latin typeface="Lucida Sans"/>
                <a:cs typeface="Lucida Sans"/>
              </a:rPr>
              <a:t>effort</a:t>
            </a:r>
            <a:r>
              <a:rPr lang="en-US" sz="3600" spc="-145" dirty="0">
                <a:latin typeface="Lucida Sans"/>
                <a:cs typeface="Lucida Sans"/>
              </a:rPr>
              <a:t> </a:t>
            </a:r>
            <a:r>
              <a:rPr lang="en-US" sz="3600" spc="-150" dirty="0">
                <a:latin typeface="Lucida Sans"/>
                <a:cs typeface="Lucida Sans"/>
              </a:rPr>
              <a:t>in</a:t>
            </a:r>
            <a:r>
              <a:rPr lang="en-US" sz="3600" spc="-114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a</a:t>
            </a:r>
            <a:r>
              <a:rPr lang="en-US" sz="3600" spc="-14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variety</a:t>
            </a:r>
            <a:r>
              <a:rPr lang="en-US" sz="3600" spc="-150" dirty="0">
                <a:latin typeface="Lucida Sans"/>
                <a:cs typeface="Lucida Sans"/>
              </a:rPr>
              <a:t> </a:t>
            </a:r>
            <a:r>
              <a:rPr lang="en-US" sz="3600" spc="-25" dirty="0">
                <a:latin typeface="Lucida Sans"/>
                <a:cs typeface="Lucida Sans"/>
              </a:rPr>
              <a:t>of </a:t>
            </a:r>
            <a:r>
              <a:rPr lang="en-US" sz="3600" dirty="0">
                <a:latin typeface="Lucida Sans"/>
                <a:cs typeface="Lucida Sans"/>
              </a:rPr>
              <a:t>areas,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such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as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health-</a:t>
            </a:r>
            <a:r>
              <a:rPr lang="en-US" sz="3600" spc="-20" dirty="0">
                <a:latin typeface="Lucida Sans"/>
                <a:cs typeface="Lucida Sans"/>
              </a:rPr>
              <a:t>related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65" dirty="0">
                <a:latin typeface="Lucida Sans"/>
                <a:cs typeface="Lucida Sans"/>
              </a:rPr>
              <a:t>tasks...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“If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spc="-20" dirty="0">
                <a:latin typeface="Lucida Sans"/>
                <a:cs typeface="Lucida Sans"/>
              </a:rPr>
              <a:t>everything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10" dirty="0">
                <a:latin typeface="Lucida Sans"/>
                <a:cs typeface="Lucida Sans"/>
              </a:rPr>
              <a:t>is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spc="-25" dirty="0">
                <a:latin typeface="Lucida Sans"/>
                <a:cs typeface="Lucida Sans"/>
              </a:rPr>
              <a:t>supposed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to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play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spc="-60" dirty="0">
                <a:latin typeface="Lucida Sans"/>
                <a:cs typeface="Lucida Sans"/>
              </a:rPr>
              <a:t>out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spc="-50" dirty="0">
                <a:latin typeface="Lucida Sans"/>
                <a:cs typeface="Lucida Sans"/>
              </a:rPr>
              <a:t>a </a:t>
            </a:r>
            <a:r>
              <a:rPr lang="en-US" sz="3600" spc="-20" dirty="0">
                <a:latin typeface="Lucida Sans"/>
                <a:cs typeface="Lucida Sans"/>
              </a:rPr>
              <a:t>certain</a:t>
            </a:r>
            <a:r>
              <a:rPr lang="en-US" sz="3600" spc="-11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way,</a:t>
            </a:r>
            <a:r>
              <a:rPr lang="en-US" sz="3600" spc="-10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why</a:t>
            </a:r>
            <a:r>
              <a:rPr lang="en-US" sz="3600" spc="-105" dirty="0">
                <a:latin typeface="Lucida Sans"/>
                <a:cs typeface="Lucida Sans"/>
              </a:rPr>
              <a:t> </a:t>
            </a:r>
            <a:r>
              <a:rPr lang="en-US" sz="3600" spc="-75" dirty="0">
                <a:latin typeface="Lucida Sans"/>
                <a:cs typeface="Lucida Sans"/>
              </a:rPr>
              <a:t>should</a:t>
            </a:r>
            <a:r>
              <a:rPr lang="en-US" sz="3600" spc="-10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I</a:t>
            </a:r>
            <a:r>
              <a:rPr lang="en-US" sz="3600" spc="-105" dirty="0">
                <a:latin typeface="Lucida Sans"/>
                <a:cs typeface="Lucida Sans"/>
              </a:rPr>
              <a:t> </a:t>
            </a:r>
            <a:r>
              <a:rPr lang="en-US" sz="3600" spc="55" dirty="0">
                <a:latin typeface="Lucida Sans"/>
                <a:cs typeface="Lucida Sans"/>
              </a:rPr>
              <a:t>care?</a:t>
            </a:r>
          </a:p>
          <a:p>
            <a:pPr marL="1160145" marR="5080" indent="-457200">
              <a:lnSpc>
                <a:spcPct val="115199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spc="-50" dirty="0">
                <a:latin typeface="Lucida Sans"/>
                <a:cs typeface="Lucida Sans"/>
              </a:rPr>
              <a:t>And</a:t>
            </a:r>
            <a:r>
              <a:rPr lang="en-US" sz="3600" spc="-19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maybe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55" dirty="0">
                <a:latin typeface="Lucida Sans"/>
                <a:cs typeface="Lucida Sans"/>
              </a:rPr>
              <a:t>this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20" dirty="0">
                <a:latin typeface="Lucida Sans"/>
                <a:cs typeface="Lucida Sans"/>
              </a:rPr>
              <a:t>means</a:t>
            </a:r>
            <a:r>
              <a:rPr lang="en-US" sz="3600" spc="-190" dirty="0">
                <a:latin typeface="Lucida Sans"/>
                <a:cs typeface="Lucida Sans"/>
              </a:rPr>
              <a:t> </a:t>
            </a:r>
            <a:r>
              <a:rPr lang="en-US" sz="3600" spc="-20" dirty="0">
                <a:latin typeface="Lucida Sans"/>
                <a:cs typeface="Lucida Sans"/>
              </a:rPr>
              <a:t>that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20" dirty="0">
                <a:latin typeface="Lucida Sans"/>
                <a:cs typeface="Lucida Sans"/>
              </a:rPr>
              <a:t>some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30" dirty="0">
                <a:latin typeface="Lucida Sans"/>
                <a:cs typeface="Lucida Sans"/>
              </a:rPr>
              <a:t>people</a:t>
            </a:r>
            <a:r>
              <a:rPr lang="en-US" sz="3600" spc="-19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are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60" dirty="0">
                <a:latin typeface="Lucida Sans"/>
                <a:cs typeface="Lucida Sans"/>
              </a:rPr>
              <a:t>more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20" dirty="0">
                <a:latin typeface="Lucida Sans"/>
                <a:cs typeface="Lucida Sans"/>
              </a:rPr>
              <a:t>deserving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45" dirty="0">
                <a:latin typeface="Lucida Sans"/>
                <a:cs typeface="Lucida Sans"/>
              </a:rPr>
              <a:t>than</a:t>
            </a:r>
            <a:r>
              <a:rPr lang="en-US" sz="3600" spc="-190" dirty="0">
                <a:latin typeface="Lucida Sans"/>
                <a:cs typeface="Lucida Sans"/>
              </a:rPr>
              <a:t> </a:t>
            </a:r>
            <a:r>
              <a:rPr lang="en-US" sz="3600" spc="-10" dirty="0">
                <a:latin typeface="Lucida Sans"/>
                <a:cs typeface="Lucida Sans"/>
              </a:rPr>
              <a:t>others- </a:t>
            </a:r>
            <a:r>
              <a:rPr lang="en-US" sz="3600" spc="-55" dirty="0">
                <a:latin typeface="Lucida Sans"/>
                <a:cs typeface="Lucida Sans"/>
              </a:rPr>
              <a:t>Historically,</a:t>
            </a:r>
            <a:r>
              <a:rPr lang="en-US" sz="3600" spc="-20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fate</a:t>
            </a:r>
            <a:r>
              <a:rPr lang="en-US" sz="3600" spc="-16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has</a:t>
            </a:r>
            <a:r>
              <a:rPr lang="en-US" sz="3600" spc="-16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been</a:t>
            </a:r>
            <a:r>
              <a:rPr lang="en-US" sz="3600" spc="-15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used</a:t>
            </a:r>
            <a:r>
              <a:rPr lang="en-US" sz="3600" spc="-160" dirty="0">
                <a:latin typeface="Lucida Sans"/>
                <a:cs typeface="Lucida Sans"/>
              </a:rPr>
              <a:t> </a:t>
            </a:r>
            <a:r>
              <a:rPr lang="en-US" sz="3600" spc="-150" dirty="0">
                <a:latin typeface="Lucida Sans"/>
                <a:cs typeface="Lucida Sans"/>
              </a:rPr>
              <a:t>in</a:t>
            </a:r>
            <a:r>
              <a:rPr lang="en-US" sz="3600" spc="-114" dirty="0">
                <a:latin typeface="Lucida Sans"/>
                <a:cs typeface="Lucida Sans"/>
              </a:rPr>
              <a:t> </a:t>
            </a:r>
            <a:r>
              <a:rPr lang="en-US" sz="3600" spc="-55" dirty="0">
                <a:latin typeface="Lucida Sans"/>
                <a:cs typeface="Lucida Sans"/>
              </a:rPr>
              <a:t>this</a:t>
            </a:r>
            <a:r>
              <a:rPr lang="en-US" sz="3600" spc="-155" dirty="0">
                <a:latin typeface="Lucida Sans"/>
                <a:cs typeface="Lucida Sans"/>
              </a:rPr>
              <a:t> </a:t>
            </a:r>
            <a:r>
              <a:rPr lang="en-US" sz="3600" spc="80" dirty="0">
                <a:latin typeface="Lucida Sans"/>
                <a:cs typeface="Lucida Sans"/>
              </a:rPr>
              <a:t>way</a:t>
            </a:r>
            <a:r>
              <a:rPr lang="en-US" sz="3600" spc="-16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to</a:t>
            </a:r>
            <a:r>
              <a:rPr lang="en-US" sz="3600" spc="-155" dirty="0">
                <a:latin typeface="Lucida Sans"/>
                <a:cs typeface="Lucida Sans"/>
              </a:rPr>
              <a:t> </a:t>
            </a:r>
            <a:r>
              <a:rPr lang="en-US" sz="3600" spc="-55" dirty="0">
                <a:latin typeface="Lucida Sans"/>
                <a:cs typeface="Lucida Sans"/>
              </a:rPr>
              <a:t>subjugate</a:t>
            </a:r>
            <a:r>
              <a:rPr lang="en-US" sz="3600" spc="-16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the</a:t>
            </a:r>
            <a:r>
              <a:rPr lang="en-US" sz="3600" spc="-160" dirty="0">
                <a:latin typeface="Lucida Sans"/>
                <a:cs typeface="Lucida Sans"/>
              </a:rPr>
              <a:t> </a:t>
            </a:r>
            <a:r>
              <a:rPr lang="en-US" sz="3600" spc="-20" dirty="0">
                <a:latin typeface="Lucida Sans"/>
                <a:cs typeface="Lucida Sans"/>
              </a:rPr>
              <a:t>poor</a:t>
            </a:r>
            <a:endParaRPr lang="en-US" sz="3600" dirty="0">
              <a:latin typeface="Lucida Sans"/>
              <a:cs typeface="Lucida Sans"/>
            </a:endParaRPr>
          </a:p>
          <a:p>
            <a:pPr marL="1160145" marR="853440" indent="-457200">
              <a:lnSpc>
                <a:spcPct val="115199"/>
              </a:lnSpc>
              <a:buFont typeface="Arial" panose="020B0604020202020204" pitchFamily="34" charset="0"/>
              <a:buChar char="•"/>
            </a:pPr>
            <a:r>
              <a:rPr lang="en-US" sz="3600" spc="-65" dirty="0">
                <a:latin typeface="Lucida Sans"/>
                <a:cs typeface="Lucida Sans"/>
              </a:rPr>
              <a:t>On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the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30" dirty="0">
                <a:latin typeface="Lucida Sans"/>
                <a:cs typeface="Lucida Sans"/>
              </a:rPr>
              <a:t>other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65" dirty="0">
                <a:latin typeface="Lucida Sans"/>
                <a:cs typeface="Lucida Sans"/>
              </a:rPr>
              <a:t>hand,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60" dirty="0">
                <a:latin typeface="Lucida Sans"/>
                <a:cs typeface="Lucida Sans"/>
              </a:rPr>
              <a:t>if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bad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75" dirty="0">
                <a:latin typeface="Lucida Sans"/>
                <a:cs typeface="Lucida Sans"/>
              </a:rPr>
              <a:t>things</a:t>
            </a:r>
            <a:r>
              <a:rPr lang="en-US" sz="3600" spc="-17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can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35" dirty="0">
                <a:latin typeface="Lucida Sans"/>
                <a:cs typeface="Lucida Sans"/>
              </a:rPr>
              <a:t>happen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to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anyone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at</a:t>
            </a:r>
            <a:r>
              <a:rPr lang="en-US" sz="3600" spc="-17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any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80" dirty="0">
                <a:latin typeface="Lucida Sans"/>
                <a:cs typeface="Lucida Sans"/>
              </a:rPr>
              <a:t>time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25" dirty="0">
                <a:latin typeface="Lucida Sans"/>
                <a:cs typeface="Lucida Sans"/>
              </a:rPr>
              <a:t>for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25" dirty="0">
                <a:latin typeface="Lucida Sans"/>
                <a:cs typeface="Lucida Sans"/>
              </a:rPr>
              <a:t>no </a:t>
            </a:r>
            <a:r>
              <a:rPr lang="en-US" sz="3600" spc="-55" dirty="0">
                <a:latin typeface="Lucida Sans"/>
                <a:cs typeface="Lucida Sans"/>
              </a:rPr>
              <a:t>particular</a:t>
            </a:r>
            <a:r>
              <a:rPr lang="en-US" sz="3600" spc="-200" dirty="0">
                <a:latin typeface="Lucida Sans"/>
                <a:cs typeface="Lucida Sans"/>
              </a:rPr>
              <a:t> </a:t>
            </a:r>
            <a:r>
              <a:rPr lang="en-US" sz="3600" spc="-30" dirty="0">
                <a:latin typeface="Lucida Sans"/>
                <a:cs typeface="Lucida Sans"/>
              </a:rPr>
              <a:t>reason,</a:t>
            </a:r>
            <a:r>
              <a:rPr lang="en-US" sz="3600" spc="-225" dirty="0">
                <a:latin typeface="Lucida Sans"/>
                <a:cs typeface="Lucida Sans"/>
              </a:rPr>
              <a:t> </a:t>
            </a:r>
            <a:r>
              <a:rPr lang="en-US" sz="3600" spc="-90" dirty="0">
                <a:latin typeface="Lucida Sans"/>
                <a:cs typeface="Lucida Sans"/>
              </a:rPr>
              <a:t>it</a:t>
            </a:r>
            <a:r>
              <a:rPr lang="en-US" sz="3600" spc="-160" dirty="0">
                <a:latin typeface="Lucida Sans"/>
                <a:cs typeface="Lucida Sans"/>
              </a:rPr>
              <a:t> </a:t>
            </a:r>
            <a:r>
              <a:rPr lang="en-US" sz="3600" spc="-30" dirty="0">
                <a:latin typeface="Lucida Sans"/>
                <a:cs typeface="Lucida Sans"/>
              </a:rPr>
              <a:t>makes</a:t>
            </a:r>
            <a:r>
              <a:rPr lang="en-US" sz="3600" spc="-22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sense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to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invest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150" dirty="0">
                <a:latin typeface="Lucida Sans"/>
                <a:cs typeface="Lucida Sans"/>
              </a:rPr>
              <a:t>in</a:t>
            </a:r>
            <a:r>
              <a:rPr lang="en-US" sz="3600" spc="-114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an</a:t>
            </a:r>
            <a:r>
              <a:rPr lang="en-US" sz="3600" spc="-180" dirty="0">
                <a:latin typeface="Lucida Sans"/>
                <a:cs typeface="Lucida Sans"/>
              </a:rPr>
              <a:t> </a:t>
            </a:r>
            <a:r>
              <a:rPr lang="en-US" sz="3600" dirty="0">
                <a:latin typeface="Lucida Sans"/>
                <a:cs typeface="Lucida Sans"/>
              </a:rPr>
              <a:t>adequate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75" dirty="0">
                <a:latin typeface="Lucida Sans"/>
                <a:cs typeface="Lucida Sans"/>
              </a:rPr>
              <a:t>floor</a:t>
            </a:r>
            <a:r>
              <a:rPr lang="en-US" sz="3600" spc="-175" dirty="0">
                <a:latin typeface="Lucida Sans"/>
                <a:cs typeface="Lucida Sans"/>
              </a:rPr>
              <a:t> </a:t>
            </a:r>
            <a:r>
              <a:rPr lang="en-US" sz="3600" spc="-25" dirty="0">
                <a:latin typeface="Lucida Sans"/>
                <a:cs typeface="Lucida Sans"/>
              </a:rPr>
              <a:t>for</a:t>
            </a:r>
            <a:r>
              <a:rPr lang="en-US" sz="3600" spc="-185" dirty="0">
                <a:latin typeface="Lucida Sans"/>
                <a:cs typeface="Lucida Sans"/>
              </a:rPr>
              <a:t> </a:t>
            </a:r>
            <a:r>
              <a:rPr lang="en-US" sz="3600" spc="-25" dirty="0">
                <a:latin typeface="Lucida Sans"/>
                <a:cs typeface="Lucida Sans"/>
              </a:rPr>
              <a:t>the </a:t>
            </a:r>
            <a:r>
              <a:rPr lang="en-US" sz="3600" spc="-10" dirty="0">
                <a:latin typeface="Lucida Sans"/>
                <a:cs typeface="Lucida Sans"/>
              </a:rPr>
              <a:t>impoverished</a:t>
            </a:r>
          </a:p>
          <a:p>
            <a:endParaRPr lang="en-US" dirty="0"/>
          </a:p>
        </p:txBody>
      </p:sp>
      <p:sp>
        <p:nvSpPr>
          <p:cNvPr id="6" name="object 6"/>
          <p:cNvSpPr txBox="1"/>
          <p:nvPr/>
        </p:nvSpPr>
        <p:spPr>
          <a:xfrm>
            <a:off x="1016000" y="2405505"/>
            <a:ext cx="15566390" cy="18525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52425">
              <a:lnSpc>
                <a:spcPct val="115799"/>
              </a:lnSpc>
              <a:spcBef>
                <a:spcPts val="100"/>
              </a:spcBef>
            </a:pPr>
            <a:r>
              <a:rPr sz="3400" b="1" spc="-25" dirty="0">
                <a:latin typeface="Gill Sans MT"/>
                <a:cs typeface="Gill Sans MT"/>
              </a:rPr>
              <a:t>Why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145" dirty="0">
                <a:latin typeface="Gill Sans MT"/>
                <a:cs typeface="Gill Sans MT"/>
              </a:rPr>
              <a:t>should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100" dirty="0">
                <a:latin typeface="Gill Sans MT"/>
                <a:cs typeface="Gill Sans MT"/>
              </a:rPr>
              <a:t>fatalism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180" dirty="0">
                <a:latin typeface="Gill Sans MT"/>
                <a:cs typeface="Gill Sans MT"/>
              </a:rPr>
              <a:t>(2.0)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55" dirty="0">
                <a:latin typeface="Gill Sans MT"/>
                <a:cs typeface="Gill Sans MT"/>
              </a:rPr>
              <a:t>make</a:t>
            </a:r>
            <a:r>
              <a:rPr sz="3400" b="1" spc="-150" dirty="0">
                <a:latin typeface="Gill Sans MT"/>
                <a:cs typeface="Gill Sans MT"/>
              </a:rPr>
              <a:t> </a:t>
            </a:r>
            <a:r>
              <a:rPr sz="3400" b="1" spc="120" dirty="0">
                <a:latin typeface="Gill Sans MT"/>
                <a:cs typeface="Gill Sans MT"/>
              </a:rPr>
              <a:t>individuals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254" dirty="0">
                <a:latin typeface="Gill Sans MT"/>
                <a:cs typeface="Gill Sans MT"/>
              </a:rPr>
              <a:t>less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75" dirty="0">
                <a:latin typeface="Gill Sans MT"/>
                <a:cs typeface="Gill Sans MT"/>
              </a:rPr>
              <a:t>likely,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140" dirty="0">
                <a:latin typeface="Gill Sans MT"/>
                <a:cs typeface="Gill Sans MT"/>
              </a:rPr>
              <a:t>and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125" dirty="0">
                <a:latin typeface="Gill Sans MT"/>
                <a:cs typeface="Gill Sans MT"/>
              </a:rPr>
              <a:t>randomness </a:t>
            </a:r>
            <a:r>
              <a:rPr sz="3400" b="1" spc="55" dirty="0">
                <a:latin typeface="Gill Sans MT"/>
                <a:cs typeface="Gill Sans MT"/>
              </a:rPr>
              <a:t>make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120" dirty="0">
                <a:latin typeface="Gill Sans MT"/>
                <a:cs typeface="Gill Sans MT"/>
              </a:rPr>
              <a:t>individuals</a:t>
            </a:r>
            <a:r>
              <a:rPr sz="3400" b="1" spc="-150" dirty="0">
                <a:latin typeface="Gill Sans MT"/>
                <a:cs typeface="Gill Sans MT"/>
              </a:rPr>
              <a:t> </a:t>
            </a:r>
            <a:r>
              <a:rPr sz="3400" b="1" dirty="0">
                <a:latin typeface="Gill Sans MT"/>
                <a:cs typeface="Gill Sans MT"/>
              </a:rPr>
              <a:t>more</a:t>
            </a:r>
            <a:r>
              <a:rPr sz="3400" b="1" spc="-150" dirty="0">
                <a:latin typeface="Gill Sans MT"/>
                <a:cs typeface="Gill Sans MT"/>
              </a:rPr>
              <a:t> </a:t>
            </a:r>
            <a:r>
              <a:rPr sz="3400" b="1" spc="75" dirty="0">
                <a:latin typeface="Gill Sans MT"/>
                <a:cs typeface="Gill Sans MT"/>
              </a:rPr>
              <a:t>likely,</a:t>
            </a:r>
            <a:r>
              <a:rPr sz="3400" b="1" spc="-150" dirty="0">
                <a:latin typeface="Gill Sans MT"/>
                <a:cs typeface="Gill Sans MT"/>
              </a:rPr>
              <a:t> </a:t>
            </a:r>
            <a:r>
              <a:rPr sz="3400" b="1" dirty="0">
                <a:latin typeface="Gill Sans MT"/>
                <a:cs typeface="Gill Sans MT"/>
              </a:rPr>
              <a:t>to</a:t>
            </a:r>
            <a:r>
              <a:rPr sz="3400" b="1" spc="-150" dirty="0">
                <a:latin typeface="Gill Sans MT"/>
                <a:cs typeface="Gill Sans MT"/>
              </a:rPr>
              <a:t> </a:t>
            </a:r>
            <a:r>
              <a:rPr sz="3400" b="1" spc="110" dirty="0">
                <a:latin typeface="Gill Sans MT"/>
                <a:cs typeface="Gill Sans MT"/>
              </a:rPr>
              <a:t>support</a:t>
            </a:r>
            <a:r>
              <a:rPr sz="3400" b="1" spc="-155" dirty="0">
                <a:latin typeface="Gill Sans MT"/>
                <a:cs typeface="Gill Sans MT"/>
              </a:rPr>
              <a:t> </a:t>
            </a:r>
            <a:r>
              <a:rPr sz="3400" b="1" spc="75" dirty="0">
                <a:latin typeface="Gill Sans MT"/>
                <a:cs typeface="Gill Sans MT"/>
              </a:rPr>
              <a:t>redistributive</a:t>
            </a:r>
            <a:r>
              <a:rPr sz="3400" b="1" spc="-150" dirty="0">
                <a:latin typeface="Gill Sans MT"/>
                <a:cs typeface="Gill Sans MT"/>
              </a:rPr>
              <a:t> </a:t>
            </a:r>
            <a:r>
              <a:rPr sz="3400" b="1" spc="95" dirty="0">
                <a:latin typeface="Gill Sans MT"/>
                <a:cs typeface="Gill Sans MT"/>
              </a:rPr>
              <a:t>economic</a:t>
            </a:r>
            <a:r>
              <a:rPr sz="3400" b="1" spc="-150" dirty="0">
                <a:latin typeface="Gill Sans MT"/>
                <a:cs typeface="Gill Sans MT"/>
              </a:rPr>
              <a:t> </a:t>
            </a:r>
            <a:r>
              <a:rPr sz="3400" b="1" spc="180" dirty="0">
                <a:latin typeface="Gill Sans MT"/>
                <a:cs typeface="Gill Sans MT"/>
              </a:rPr>
              <a:t>policy?</a:t>
            </a:r>
            <a:endParaRPr sz="34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340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95" dirty="0"/>
              <a:t>HYPOTHESES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059" y="2681602"/>
            <a:ext cx="114300" cy="1142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059" y="4815202"/>
            <a:ext cx="114300" cy="1142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059" y="6948802"/>
            <a:ext cx="114300" cy="11429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059" y="8549002"/>
            <a:ext cx="114300" cy="114299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39725">
              <a:lnSpc>
                <a:spcPct val="116700"/>
              </a:lnSpc>
              <a:spcBef>
                <a:spcPts val="95"/>
              </a:spcBef>
            </a:pPr>
            <a:r>
              <a:rPr b="1" spc="-215" dirty="0">
                <a:latin typeface="Gill Sans MT"/>
                <a:cs typeface="Gill Sans MT"/>
              </a:rPr>
              <a:t>H1</a:t>
            </a:r>
            <a:r>
              <a:rPr spc="-215" dirty="0"/>
              <a:t>:</a:t>
            </a:r>
            <a:r>
              <a:rPr spc="-110" dirty="0"/>
              <a:t> </a:t>
            </a:r>
            <a:r>
              <a:rPr spc="-60" dirty="0"/>
              <a:t>Individuals</a:t>
            </a:r>
            <a:r>
              <a:rPr spc="-175" dirty="0"/>
              <a:t> </a:t>
            </a:r>
            <a:r>
              <a:rPr dirty="0"/>
              <a:t>who</a:t>
            </a:r>
            <a:r>
              <a:rPr spc="-145" dirty="0"/>
              <a:t> </a:t>
            </a:r>
            <a:r>
              <a:rPr dirty="0"/>
              <a:t>say</a:t>
            </a:r>
            <a:r>
              <a:rPr spc="-140" dirty="0"/>
              <a:t> </a:t>
            </a:r>
            <a:r>
              <a:rPr spc="-20" dirty="0"/>
              <a:t>that</a:t>
            </a:r>
            <a:r>
              <a:rPr spc="-145" dirty="0"/>
              <a:t> </a:t>
            </a:r>
            <a:r>
              <a:rPr spc="-45" dirty="0"/>
              <a:t>suffering</a:t>
            </a:r>
            <a:r>
              <a:rPr spc="-140" dirty="0"/>
              <a:t> </a:t>
            </a:r>
            <a:r>
              <a:rPr dirty="0"/>
              <a:t>is</a:t>
            </a:r>
            <a:r>
              <a:rPr spc="-140" dirty="0"/>
              <a:t> </a:t>
            </a:r>
            <a:r>
              <a:rPr spc="-40" dirty="0"/>
              <a:t>mostly</a:t>
            </a:r>
            <a:r>
              <a:rPr spc="-145" dirty="0"/>
              <a:t> </a:t>
            </a:r>
            <a:r>
              <a:rPr dirty="0"/>
              <a:t>a</a:t>
            </a:r>
            <a:r>
              <a:rPr spc="-140" dirty="0"/>
              <a:t> </a:t>
            </a:r>
            <a:r>
              <a:rPr dirty="0"/>
              <a:t>consequence</a:t>
            </a:r>
            <a:r>
              <a:rPr spc="-145" dirty="0"/>
              <a:t> </a:t>
            </a:r>
            <a:r>
              <a:rPr dirty="0"/>
              <a:t>of</a:t>
            </a:r>
            <a:r>
              <a:rPr spc="-140" dirty="0"/>
              <a:t> </a:t>
            </a:r>
            <a:r>
              <a:rPr spc="-70" dirty="0"/>
              <a:t>people’s</a:t>
            </a:r>
            <a:r>
              <a:rPr spc="-145" dirty="0"/>
              <a:t> </a:t>
            </a:r>
            <a:r>
              <a:rPr dirty="0"/>
              <a:t>own</a:t>
            </a:r>
            <a:r>
              <a:rPr spc="-140" dirty="0"/>
              <a:t> </a:t>
            </a:r>
            <a:r>
              <a:rPr spc="-10" dirty="0"/>
              <a:t>actions </a:t>
            </a:r>
            <a:r>
              <a:rPr spc="85" dirty="0"/>
              <a:t>(</a:t>
            </a:r>
            <a:r>
              <a:rPr b="1" spc="85" dirty="0">
                <a:latin typeface="Gill Sans MT"/>
                <a:cs typeface="Gill Sans MT"/>
              </a:rPr>
              <a:t>individualism</a:t>
            </a:r>
            <a:r>
              <a:rPr spc="85" dirty="0"/>
              <a:t>)</a:t>
            </a:r>
            <a:r>
              <a:rPr spc="-135" dirty="0"/>
              <a:t> </a:t>
            </a:r>
            <a:r>
              <a:rPr spc="-75" dirty="0"/>
              <a:t>will</a:t>
            </a:r>
            <a:r>
              <a:rPr spc="-130" dirty="0"/>
              <a:t> </a:t>
            </a:r>
            <a:r>
              <a:rPr dirty="0"/>
              <a:t>be</a:t>
            </a:r>
            <a:r>
              <a:rPr spc="-125" dirty="0"/>
              <a:t> </a:t>
            </a:r>
            <a:r>
              <a:rPr b="1" spc="235" dirty="0">
                <a:latin typeface="Gill Sans MT"/>
                <a:cs typeface="Gill Sans MT"/>
              </a:rPr>
              <a:t>less</a:t>
            </a:r>
            <a:r>
              <a:rPr b="1" spc="-160" dirty="0">
                <a:latin typeface="Gill Sans MT"/>
                <a:cs typeface="Gill Sans MT"/>
              </a:rPr>
              <a:t> </a:t>
            </a:r>
            <a:r>
              <a:rPr b="1" spc="70" dirty="0">
                <a:latin typeface="Gill Sans MT"/>
                <a:cs typeface="Gill Sans MT"/>
              </a:rPr>
              <a:t>likely</a:t>
            </a:r>
            <a:r>
              <a:rPr b="1" spc="-10" dirty="0">
                <a:latin typeface="Gill Sans MT"/>
                <a:cs typeface="Gill Sans MT"/>
              </a:rPr>
              <a:t> </a:t>
            </a:r>
            <a:r>
              <a:rPr spc="-45" dirty="0"/>
              <a:t>than</a:t>
            </a:r>
            <a:r>
              <a:rPr spc="-135" dirty="0"/>
              <a:t> </a:t>
            </a:r>
            <a:r>
              <a:rPr spc="-75" dirty="0"/>
              <a:t>individuals</a:t>
            </a:r>
            <a:r>
              <a:rPr spc="-130" dirty="0"/>
              <a:t> </a:t>
            </a:r>
            <a:r>
              <a:rPr dirty="0"/>
              <a:t>who</a:t>
            </a:r>
            <a:r>
              <a:rPr spc="-130" dirty="0"/>
              <a:t> </a:t>
            </a:r>
            <a:r>
              <a:rPr dirty="0"/>
              <a:t>do</a:t>
            </a:r>
            <a:r>
              <a:rPr spc="-135" dirty="0"/>
              <a:t> </a:t>
            </a:r>
            <a:r>
              <a:rPr spc="-45" dirty="0"/>
              <a:t>not</a:t>
            </a:r>
            <a:r>
              <a:rPr spc="-130" dirty="0"/>
              <a:t> </a:t>
            </a:r>
            <a:r>
              <a:rPr dirty="0"/>
              <a:t>to</a:t>
            </a:r>
            <a:r>
              <a:rPr spc="-130" dirty="0"/>
              <a:t> </a:t>
            </a:r>
            <a:r>
              <a:rPr spc="-60" dirty="0"/>
              <a:t>support</a:t>
            </a:r>
            <a:r>
              <a:rPr spc="-130" dirty="0"/>
              <a:t> </a:t>
            </a:r>
            <a:r>
              <a:rPr spc="-10" dirty="0"/>
              <a:t>redistributive </a:t>
            </a:r>
            <a:r>
              <a:rPr spc="-25" dirty="0"/>
              <a:t>economic</a:t>
            </a:r>
            <a:r>
              <a:rPr spc="-175" dirty="0"/>
              <a:t> </a:t>
            </a:r>
            <a:r>
              <a:rPr spc="-10" dirty="0"/>
              <a:t>policy</a:t>
            </a: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pc="-10" dirty="0"/>
          </a:p>
          <a:p>
            <a:pPr marL="12700" marR="236220" algn="just">
              <a:lnSpc>
                <a:spcPct val="116700"/>
              </a:lnSpc>
              <a:spcBef>
                <a:spcPts val="5"/>
              </a:spcBef>
            </a:pPr>
            <a:r>
              <a:rPr b="1" spc="-20" dirty="0">
                <a:latin typeface="Gill Sans MT"/>
                <a:cs typeface="Gill Sans MT"/>
              </a:rPr>
              <a:t>H2</a:t>
            </a:r>
            <a:r>
              <a:rPr spc="-20" dirty="0"/>
              <a:t>:</a:t>
            </a:r>
            <a:r>
              <a:rPr spc="-160" dirty="0"/>
              <a:t> </a:t>
            </a:r>
            <a:r>
              <a:rPr spc="-60" dirty="0"/>
              <a:t>Individuals</a:t>
            </a:r>
            <a:r>
              <a:rPr spc="-155" dirty="0"/>
              <a:t> </a:t>
            </a:r>
            <a:r>
              <a:rPr dirty="0"/>
              <a:t>who</a:t>
            </a:r>
            <a:r>
              <a:rPr spc="-155" dirty="0"/>
              <a:t> </a:t>
            </a:r>
            <a:r>
              <a:rPr dirty="0"/>
              <a:t>say</a:t>
            </a:r>
            <a:r>
              <a:rPr spc="-160" dirty="0"/>
              <a:t> </a:t>
            </a:r>
            <a:r>
              <a:rPr spc="-20" dirty="0"/>
              <a:t>that</a:t>
            </a:r>
            <a:r>
              <a:rPr spc="-155" dirty="0"/>
              <a:t> </a:t>
            </a:r>
            <a:r>
              <a:rPr spc="-45" dirty="0"/>
              <a:t>suffering</a:t>
            </a:r>
            <a:r>
              <a:rPr spc="-155" dirty="0"/>
              <a:t> </a:t>
            </a:r>
            <a:r>
              <a:rPr dirty="0"/>
              <a:t>is</a:t>
            </a:r>
            <a:r>
              <a:rPr spc="-160" dirty="0"/>
              <a:t> </a:t>
            </a:r>
            <a:r>
              <a:rPr spc="-40" dirty="0"/>
              <a:t>mostly</a:t>
            </a:r>
            <a:r>
              <a:rPr spc="-155" dirty="0"/>
              <a:t> </a:t>
            </a:r>
            <a:r>
              <a:rPr dirty="0"/>
              <a:t>a</a:t>
            </a:r>
            <a:r>
              <a:rPr spc="-155" dirty="0"/>
              <a:t> </a:t>
            </a:r>
            <a:r>
              <a:rPr spc="-40" dirty="0"/>
              <a:t>result</a:t>
            </a:r>
            <a:r>
              <a:rPr spc="-160" dirty="0"/>
              <a:t> </a:t>
            </a:r>
            <a:r>
              <a:rPr dirty="0"/>
              <a:t>of</a:t>
            </a:r>
            <a:r>
              <a:rPr spc="-155" dirty="0"/>
              <a:t> </a:t>
            </a:r>
            <a:r>
              <a:rPr dirty="0"/>
              <a:t>the</a:t>
            </a:r>
            <a:r>
              <a:rPr spc="-155" dirty="0"/>
              <a:t> </a:t>
            </a:r>
            <a:r>
              <a:rPr spc="75" dirty="0"/>
              <a:t>way</a:t>
            </a:r>
            <a:r>
              <a:rPr spc="-160" dirty="0"/>
              <a:t> </a:t>
            </a:r>
            <a:r>
              <a:rPr dirty="0"/>
              <a:t>society</a:t>
            </a:r>
            <a:r>
              <a:rPr spc="-155" dirty="0"/>
              <a:t> </a:t>
            </a:r>
            <a:r>
              <a:rPr dirty="0"/>
              <a:t>is</a:t>
            </a:r>
            <a:r>
              <a:rPr spc="-155" dirty="0"/>
              <a:t> </a:t>
            </a:r>
            <a:r>
              <a:rPr spc="-10" dirty="0"/>
              <a:t>structured </a:t>
            </a:r>
            <a:r>
              <a:rPr spc="80" dirty="0"/>
              <a:t>(</a:t>
            </a:r>
            <a:r>
              <a:rPr b="1" spc="80" dirty="0">
                <a:latin typeface="Gill Sans MT"/>
                <a:cs typeface="Gill Sans MT"/>
              </a:rPr>
              <a:t>structuralism</a:t>
            </a:r>
            <a:r>
              <a:rPr spc="80" dirty="0"/>
              <a:t>)</a:t>
            </a:r>
            <a:r>
              <a:rPr spc="-140" dirty="0"/>
              <a:t> </a:t>
            </a:r>
            <a:r>
              <a:rPr spc="-75" dirty="0"/>
              <a:t>will</a:t>
            </a:r>
            <a:r>
              <a:rPr spc="-135" dirty="0"/>
              <a:t> </a:t>
            </a:r>
            <a:r>
              <a:rPr dirty="0"/>
              <a:t>be</a:t>
            </a:r>
            <a:r>
              <a:rPr spc="-130" dirty="0"/>
              <a:t> </a:t>
            </a:r>
            <a:r>
              <a:rPr b="1" dirty="0">
                <a:latin typeface="Gill Sans MT"/>
                <a:cs typeface="Gill Sans MT"/>
              </a:rPr>
              <a:t>more</a:t>
            </a:r>
            <a:r>
              <a:rPr b="1" spc="-165" dirty="0">
                <a:latin typeface="Gill Sans MT"/>
                <a:cs typeface="Gill Sans MT"/>
              </a:rPr>
              <a:t> </a:t>
            </a:r>
            <a:r>
              <a:rPr b="1" spc="70" dirty="0">
                <a:latin typeface="Gill Sans MT"/>
                <a:cs typeface="Gill Sans MT"/>
              </a:rPr>
              <a:t>likely</a:t>
            </a:r>
            <a:r>
              <a:rPr b="1" spc="-15" dirty="0">
                <a:latin typeface="Gill Sans MT"/>
                <a:cs typeface="Gill Sans MT"/>
              </a:rPr>
              <a:t> </a:t>
            </a:r>
            <a:r>
              <a:rPr spc="-45" dirty="0"/>
              <a:t>than</a:t>
            </a:r>
            <a:r>
              <a:rPr spc="-135" dirty="0"/>
              <a:t> </a:t>
            </a:r>
            <a:r>
              <a:rPr spc="-75" dirty="0"/>
              <a:t>individuals</a:t>
            </a:r>
            <a:r>
              <a:rPr spc="-135" dirty="0"/>
              <a:t> </a:t>
            </a:r>
            <a:r>
              <a:rPr dirty="0"/>
              <a:t>who</a:t>
            </a:r>
            <a:r>
              <a:rPr spc="-135" dirty="0"/>
              <a:t> </a:t>
            </a:r>
            <a:r>
              <a:rPr dirty="0"/>
              <a:t>do</a:t>
            </a:r>
            <a:r>
              <a:rPr spc="-140" dirty="0"/>
              <a:t> </a:t>
            </a:r>
            <a:r>
              <a:rPr spc="-45" dirty="0"/>
              <a:t>not</a:t>
            </a:r>
            <a:r>
              <a:rPr spc="-135" dirty="0"/>
              <a:t> </a:t>
            </a:r>
            <a:r>
              <a:rPr dirty="0"/>
              <a:t>to</a:t>
            </a:r>
            <a:r>
              <a:rPr spc="-135" dirty="0"/>
              <a:t> </a:t>
            </a:r>
            <a:r>
              <a:rPr spc="-60" dirty="0"/>
              <a:t>support</a:t>
            </a:r>
            <a:r>
              <a:rPr spc="-135" dirty="0"/>
              <a:t> </a:t>
            </a:r>
            <a:r>
              <a:rPr spc="-10" dirty="0"/>
              <a:t>redistributive </a:t>
            </a:r>
            <a:r>
              <a:rPr spc="-25" dirty="0"/>
              <a:t>economic</a:t>
            </a:r>
            <a:r>
              <a:rPr spc="-175" dirty="0"/>
              <a:t> </a:t>
            </a:r>
            <a:r>
              <a:rPr spc="-10" dirty="0"/>
              <a:t>policy</a:t>
            </a: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pc="-10" dirty="0"/>
          </a:p>
          <a:p>
            <a:pPr marL="12700" marR="581025">
              <a:lnSpc>
                <a:spcPct val="116700"/>
              </a:lnSpc>
            </a:pPr>
            <a:r>
              <a:rPr b="1" dirty="0">
                <a:latin typeface="Gill Sans MT"/>
                <a:cs typeface="Gill Sans MT"/>
              </a:rPr>
              <a:t>H3</a:t>
            </a:r>
            <a:r>
              <a:rPr dirty="0"/>
              <a:t>:</a:t>
            </a:r>
            <a:r>
              <a:rPr spc="-145" dirty="0"/>
              <a:t> </a:t>
            </a:r>
            <a:r>
              <a:rPr spc="-60" dirty="0"/>
              <a:t>Individuals</a:t>
            </a:r>
            <a:r>
              <a:rPr spc="-145" dirty="0"/>
              <a:t> </a:t>
            </a:r>
            <a:r>
              <a:rPr dirty="0"/>
              <a:t>who</a:t>
            </a:r>
            <a:r>
              <a:rPr spc="-145" dirty="0"/>
              <a:t> </a:t>
            </a:r>
            <a:r>
              <a:rPr spc="-10" dirty="0"/>
              <a:t>express</a:t>
            </a:r>
            <a:r>
              <a:rPr spc="-140" dirty="0"/>
              <a:t> </a:t>
            </a:r>
            <a:r>
              <a:rPr b="1" spc="95" dirty="0">
                <a:latin typeface="Gill Sans MT"/>
                <a:cs typeface="Gill Sans MT"/>
              </a:rPr>
              <a:t>fatalism</a:t>
            </a:r>
            <a:r>
              <a:rPr b="1" spc="-25" dirty="0">
                <a:latin typeface="Gill Sans MT"/>
                <a:cs typeface="Gill Sans MT"/>
              </a:rPr>
              <a:t> </a:t>
            </a:r>
            <a:r>
              <a:rPr spc="-75" dirty="0"/>
              <a:t>will</a:t>
            </a:r>
            <a:r>
              <a:rPr spc="-140" dirty="0"/>
              <a:t> </a:t>
            </a:r>
            <a:r>
              <a:rPr dirty="0"/>
              <a:t>be</a:t>
            </a:r>
            <a:r>
              <a:rPr spc="-145" dirty="0"/>
              <a:t> </a:t>
            </a:r>
            <a:r>
              <a:rPr b="1" spc="235" dirty="0">
                <a:latin typeface="Gill Sans MT"/>
                <a:cs typeface="Gill Sans MT"/>
              </a:rPr>
              <a:t>less</a:t>
            </a:r>
            <a:r>
              <a:rPr b="1" spc="-170" dirty="0">
                <a:latin typeface="Gill Sans MT"/>
                <a:cs typeface="Gill Sans MT"/>
              </a:rPr>
              <a:t> </a:t>
            </a:r>
            <a:r>
              <a:rPr b="1" spc="70" dirty="0">
                <a:latin typeface="Gill Sans MT"/>
                <a:cs typeface="Gill Sans MT"/>
              </a:rPr>
              <a:t>likely</a:t>
            </a:r>
            <a:r>
              <a:rPr b="1" spc="-25" dirty="0">
                <a:latin typeface="Gill Sans MT"/>
                <a:cs typeface="Gill Sans MT"/>
              </a:rPr>
              <a:t> </a:t>
            </a:r>
            <a:r>
              <a:rPr spc="-45" dirty="0"/>
              <a:t>than</a:t>
            </a:r>
            <a:r>
              <a:rPr spc="-145" dirty="0"/>
              <a:t> </a:t>
            </a:r>
            <a:r>
              <a:rPr spc="-75" dirty="0"/>
              <a:t>individuals</a:t>
            </a:r>
            <a:r>
              <a:rPr spc="-140" dirty="0"/>
              <a:t> </a:t>
            </a:r>
            <a:r>
              <a:rPr dirty="0"/>
              <a:t>who</a:t>
            </a:r>
            <a:r>
              <a:rPr spc="-145" dirty="0"/>
              <a:t> </a:t>
            </a:r>
            <a:r>
              <a:rPr dirty="0"/>
              <a:t>do</a:t>
            </a:r>
            <a:r>
              <a:rPr spc="-145" dirty="0"/>
              <a:t> </a:t>
            </a:r>
            <a:r>
              <a:rPr spc="-45" dirty="0"/>
              <a:t>not</a:t>
            </a:r>
            <a:r>
              <a:rPr spc="-145" dirty="0"/>
              <a:t> </a:t>
            </a:r>
            <a:r>
              <a:rPr spc="-25" dirty="0"/>
              <a:t>to </a:t>
            </a:r>
            <a:r>
              <a:rPr spc="-60" dirty="0"/>
              <a:t>support</a:t>
            </a:r>
            <a:r>
              <a:rPr spc="-150" dirty="0"/>
              <a:t> </a:t>
            </a:r>
            <a:r>
              <a:rPr spc="-45" dirty="0"/>
              <a:t>redistributive</a:t>
            </a:r>
            <a:r>
              <a:rPr spc="-145" dirty="0"/>
              <a:t> </a:t>
            </a:r>
            <a:r>
              <a:rPr spc="-25" dirty="0"/>
              <a:t>economic</a:t>
            </a:r>
            <a:r>
              <a:rPr spc="-145" dirty="0"/>
              <a:t> </a:t>
            </a:r>
            <a:r>
              <a:rPr spc="-10" dirty="0"/>
              <a:t>policy</a:t>
            </a: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pc="-10" dirty="0"/>
          </a:p>
          <a:p>
            <a:pPr marL="12700" marR="5080">
              <a:lnSpc>
                <a:spcPct val="116700"/>
              </a:lnSpc>
            </a:pPr>
            <a:r>
              <a:rPr b="1" dirty="0">
                <a:latin typeface="Gill Sans MT"/>
                <a:cs typeface="Gill Sans MT"/>
              </a:rPr>
              <a:t>H4</a:t>
            </a:r>
            <a:r>
              <a:rPr dirty="0"/>
              <a:t>:</a:t>
            </a:r>
            <a:r>
              <a:rPr spc="-140" dirty="0"/>
              <a:t> </a:t>
            </a:r>
            <a:r>
              <a:rPr spc="-60" dirty="0"/>
              <a:t>Individuals</a:t>
            </a:r>
            <a:r>
              <a:rPr spc="-140" dirty="0"/>
              <a:t> </a:t>
            </a:r>
            <a:r>
              <a:rPr dirty="0"/>
              <a:t>who</a:t>
            </a:r>
            <a:r>
              <a:rPr spc="-140" dirty="0"/>
              <a:t> </a:t>
            </a:r>
            <a:r>
              <a:rPr spc="-10" dirty="0"/>
              <a:t>express</a:t>
            </a:r>
            <a:r>
              <a:rPr spc="-135" dirty="0"/>
              <a:t> </a:t>
            </a:r>
            <a:r>
              <a:rPr b="1" spc="125" dirty="0">
                <a:latin typeface="Gill Sans MT"/>
                <a:cs typeface="Gill Sans MT"/>
              </a:rPr>
              <a:t>randomness</a:t>
            </a:r>
            <a:r>
              <a:rPr b="1" spc="-20" dirty="0">
                <a:latin typeface="Gill Sans MT"/>
                <a:cs typeface="Gill Sans MT"/>
              </a:rPr>
              <a:t> </a:t>
            </a:r>
            <a:r>
              <a:rPr spc="-75" dirty="0"/>
              <a:t>will</a:t>
            </a:r>
            <a:r>
              <a:rPr spc="-140" dirty="0"/>
              <a:t> </a:t>
            </a:r>
            <a:r>
              <a:rPr dirty="0"/>
              <a:t>be</a:t>
            </a:r>
            <a:r>
              <a:rPr spc="-140" dirty="0"/>
              <a:t> </a:t>
            </a:r>
            <a:r>
              <a:rPr b="1" dirty="0">
                <a:latin typeface="Gill Sans MT"/>
                <a:cs typeface="Gill Sans MT"/>
              </a:rPr>
              <a:t>more</a:t>
            </a:r>
            <a:r>
              <a:rPr b="1" spc="-160" dirty="0">
                <a:latin typeface="Gill Sans MT"/>
                <a:cs typeface="Gill Sans MT"/>
              </a:rPr>
              <a:t> </a:t>
            </a:r>
            <a:r>
              <a:rPr b="1" spc="70" dirty="0">
                <a:latin typeface="Gill Sans MT"/>
                <a:cs typeface="Gill Sans MT"/>
              </a:rPr>
              <a:t>likely</a:t>
            </a:r>
            <a:r>
              <a:rPr b="1" spc="-20" dirty="0">
                <a:latin typeface="Gill Sans MT"/>
                <a:cs typeface="Gill Sans MT"/>
              </a:rPr>
              <a:t> </a:t>
            </a:r>
            <a:r>
              <a:rPr spc="-45" dirty="0"/>
              <a:t>than</a:t>
            </a:r>
            <a:r>
              <a:rPr spc="-140" dirty="0"/>
              <a:t> </a:t>
            </a:r>
            <a:r>
              <a:rPr spc="-75" dirty="0"/>
              <a:t>individuals</a:t>
            </a:r>
            <a:r>
              <a:rPr spc="-140" dirty="0"/>
              <a:t> </a:t>
            </a:r>
            <a:r>
              <a:rPr dirty="0"/>
              <a:t>who</a:t>
            </a:r>
            <a:r>
              <a:rPr spc="-140" dirty="0"/>
              <a:t> </a:t>
            </a:r>
            <a:r>
              <a:rPr dirty="0"/>
              <a:t>do</a:t>
            </a:r>
            <a:r>
              <a:rPr spc="-140" dirty="0"/>
              <a:t> </a:t>
            </a:r>
            <a:r>
              <a:rPr spc="-25" dirty="0"/>
              <a:t>not </a:t>
            </a:r>
            <a:r>
              <a:rPr dirty="0"/>
              <a:t>to</a:t>
            </a:r>
            <a:r>
              <a:rPr spc="-165" dirty="0"/>
              <a:t> </a:t>
            </a:r>
            <a:r>
              <a:rPr spc="-60" dirty="0"/>
              <a:t>support</a:t>
            </a:r>
            <a:r>
              <a:rPr spc="-160" dirty="0"/>
              <a:t> </a:t>
            </a:r>
            <a:r>
              <a:rPr spc="-45" dirty="0"/>
              <a:t>redistributive</a:t>
            </a:r>
            <a:r>
              <a:rPr spc="-165" dirty="0"/>
              <a:t> </a:t>
            </a:r>
            <a:r>
              <a:rPr spc="-25" dirty="0"/>
              <a:t>economic</a:t>
            </a:r>
            <a:r>
              <a:rPr spc="-160" dirty="0"/>
              <a:t> </a:t>
            </a:r>
            <a:r>
              <a:rPr spc="-10" dirty="0"/>
              <a:t>policy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25" dirty="0"/>
              <a:t>DATA</a:t>
            </a:r>
            <a:r>
              <a:rPr spc="-944" dirty="0"/>
              <a:t> </a:t>
            </a:r>
            <a:r>
              <a:rPr spc="-395" dirty="0"/>
              <a:t>AND</a:t>
            </a:r>
            <a:r>
              <a:rPr spc="-944" dirty="0"/>
              <a:t> </a:t>
            </a:r>
            <a:r>
              <a:rPr spc="-685" dirty="0"/>
              <a:t>MEASUREMENT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8274" y="8537501"/>
            <a:ext cx="142874" cy="14287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16000" y="2403769"/>
            <a:ext cx="15774669" cy="7073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03860">
              <a:lnSpc>
                <a:spcPct val="116100"/>
              </a:lnSpc>
              <a:spcBef>
                <a:spcPts val="95"/>
              </a:spcBef>
            </a:pPr>
            <a:r>
              <a:rPr sz="3500" b="1" dirty="0">
                <a:solidFill>
                  <a:srgbClr val="212121"/>
                </a:solidFill>
                <a:latin typeface="Gill Sans MT"/>
                <a:cs typeface="Gill Sans MT"/>
              </a:rPr>
              <a:t>Data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: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165" dirty="0">
                <a:solidFill>
                  <a:srgbClr val="212121"/>
                </a:solidFill>
                <a:latin typeface="Lucida Sans"/>
                <a:cs typeface="Lucida Sans"/>
              </a:rPr>
              <a:t>Pew</a:t>
            </a:r>
            <a:r>
              <a:rPr sz="35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40" dirty="0">
                <a:solidFill>
                  <a:srgbClr val="212121"/>
                </a:solidFill>
                <a:latin typeface="Lucida Sans"/>
                <a:cs typeface="Lucida Sans"/>
              </a:rPr>
              <a:t>American</a:t>
            </a:r>
            <a:r>
              <a:rPr sz="35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Trends</a:t>
            </a:r>
            <a:r>
              <a:rPr sz="35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Panel</a:t>
            </a:r>
            <a:r>
              <a:rPr sz="35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150" dirty="0">
                <a:solidFill>
                  <a:srgbClr val="212121"/>
                </a:solidFill>
                <a:latin typeface="Lucida Sans"/>
                <a:cs typeface="Lucida Sans"/>
              </a:rPr>
              <a:t>July</a:t>
            </a:r>
            <a:r>
              <a:rPr sz="35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25" dirty="0">
                <a:solidFill>
                  <a:srgbClr val="212121"/>
                </a:solidFill>
                <a:latin typeface="Lucida Sans"/>
                <a:cs typeface="Lucida Sans"/>
              </a:rPr>
              <a:t>2021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135" dirty="0">
                <a:solidFill>
                  <a:srgbClr val="212121"/>
                </a:solidFill>
                <a:latin typeface="Lucida Sans"/>
                <a:cs typeface="Lucida Sans"/>
              </a:rPr>
              <a:t>(Wave</a:t>
            </a:r>
            <a:r>
              <a:rPr sz="35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45" dirty="0">
                <a:solidFill>
                  <a:srgbClr val="212121"/>
                </a:solidFill>
                <a:latin typeface="Lucida Sans"/>
                <a:cs typeface="Lucida Sans"/>
              </a:rPr>
              <a:t>92,</a:t>
            </a:r>
            <a:r>
              <a:rPr sz="35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N=10,221),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September</a:t>
            </a:r>
            <a:r>
              <a:rPr sz="3500" spc="-13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25" dirty="0">
                <a:solidFill>
                  <a:srgbClr val="212121"/>
                </a:solidFill>
                <a:latin typeface="Lucida Sans"/>
                <a:cs typeface="Lucida Sans"/>
              </a:rPr>
              <a:t>2021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135" dirty="0">
                <a:solidFill>
                  <a:srgbClr val="212121"/>
                </a:solidFill>
                <a:latin typeface="Lucida Sans"/>
                <a:cs typeface="Lucida Sans"/>
              </a:rPr>
              <a:t>(Wave</a:t>
            </a:r>
            <a:r>
              <a:rPr sz="35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96,</a:t>
            </a:r>
            <a:r>
              <a:rPr sz="35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N=6,485)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(Merged</a:t>
            </a:r>
            <a:r>
              <a:rPr sz="35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30" dirty="0">
                <a:solidFill>
                  <a:srgbClr val="212121"/>
                </a:solidFill>
                <a:latin typeface="Lucida Sans"/>
                <a:cs typeface="Lucida Sans"/>
              </a:rPr>
              <a:t>N=5,798)</a:t>
            </a:r>
            <a:r>
              <a:rPr sz="35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(Valid</a:t>
            </a:r>
            <a:r>
              <a:rPr sz="35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N=5,331)</a:t>
            </a:r>
            <a:endParaRPr sz="35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425"/>
              </a:spcBef>
            </a:pPr>
            <a:endParaRPr sz="35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</a:pPr>
            <a:r>
              <a:rPr sz="3500" b="1" dirty="0">
                <a:solidFill>
                  <a:srgbClr val="212121"/>
                </a:solidFill>
                <a:latin typeface="Gill Sans MT"/>
                <a:cs typeface="Gill Sans MT"/>
              </a:rPr>
              <a:t>DV</a:t>
            </a:r>
            <a:r>
              <a:rPr sz="3500" b="1" spc="114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(Recoded</a:t>
            </a:r>
            <a:r>
              <a:rPr sz="3500" spc="-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85" dirty="0">
                <a:solidFill>
                  <a:srgbClr val="212121"/>
                </a:solidFill>
                <a:latin typeface="Lucida Sans"/>
                <a:cs typeface="Lucida Sans"/>
              </a:rPr>
              <a:t>0/1)</a:t>
            </a:r>
            <a:endParaRPr sz="3500">
              <a:latin typeface="Lucida Sans"/>
              <a:cs typeface="Lucida Sans"/>
            </a:endParaRPr>
          </a:p>
          <a:p>
            <a:pPr marL="12700" marR="5080">
              <a:lnSpc>
                <a:spcPct val="116100"/>
              </a:lnSpc>
              <a:spcBef>
                <a:spcPts val="3375"/>
              </a:spcBef>
            </a:pPr>
            <a:r>
              <a:rPr sz="3500" spc="-100" dirty="0">
                <a:solidFill>
                  <a:srgbClr val="212121"/>
                </a:solidFill>
                <a:latin typeface="Lucida Sans"/>
                <a:cs typeface="Lucida Sans"/>
              </a:rPr>
              <a:t>“Thinking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about</a:t>
            </a:r>
            <a:r>
              <a:rPr sz="3500" spc="-25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assistance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the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40" dirty="0">
                <a:solidFill>
                  <a:srgbClr val="212121"/>
                </a:solidFill>
                <a:latin typeface="Lucida Sans"/>
                <a:cs typeface="Lucida Sans"/>
              </a:rPr>
              <a:t>government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provides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to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0" dirty="0">
                <a:solidFill>
                  <a:srgbClr val="212121"/>
                </a:solidFill>
                <a:latin typeface="Lucida Sans"/>
                <a:cs typeface="Lucida Sans"/>
              </a:rPr>
              <a:t>people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60" dirty="0">
                <a:solidFill>
                  <a:srgbClr val="212121"/>
                </a:solidFill>
                <a:latin typeface="Lucida Sans"/>
                <a:cs typeface="Lucida Sans"/>
              </a:rPr>
              <a:t>in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need,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do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you</a:t>
            </a:r>
            <a:r>
              <a:rPr sz="3500" spc="-24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14" dirty="0">
                <a:solidFill>
                  <a:srgbClr val="212121"/>
                </a:solidFill>
                <a:latin typeface="Lucida Sans"/>
                <a:cs typeface="Lucida Sans"/>
              </a:rPr>
              <a:t>think</a:t>
            </a:r>
            <a:r>
              <a:rPr sz="35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the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95" dirty="0">
                <a:solidFill>
                  <a:srgbClr val="212121"/>
                </a:solidFill>
                <a:latin typeface="Lucida Sans"/>
                <a:cs typeface="Lucida Sans"/>
              </a:rPr>
              <a:t>government…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30" dirty="0">
                <a:solidFill>
                  <a:srgbClr val="212121"/>
                </a:solidFill>
                <a:latin typeface="Lucida Sans"/>
                <a:cs typeface="Lucida Sans"/>
              </a:rPr>
              <a:t>(1)</a:t>
            </a:r>
            <a:r>
              <a:rPr sz="3500" spc="-14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Should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0" dirty="0">
                <a:solidFill>
                  <a:srgbClr val="212121"/>
                </a:solidFill>
                <a:latin typeface="Lucida Sans"/>
                <a:cs typeface="Lucida Sans"/>
              </a:rPr>
              <a:t>provide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55" dirty="0">
                <a:solidFill>
                  <a:srgbClr val="212121"/>
                </a:solidFill>
                <a:latin typeface="Lucida Sans"/>
                <a:cs typeface="Lucida Sans"/>
              </a:rPr>
              <a:t>more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assistance,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50" dirty="0">
                <a:solidFill>
                  <a:srgbClr val="212121"/>
                </a:solidFill>
                <a:latin typeface="Lucida Sans"/>
                <a:cs typeface="Lucida Sans"/>
              </a:rPr>
              <a:t>(2)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Should </a:t>
            </a:r>
            <a:r>
              <a:rPr sz="3500" spc="-20" dirty="0">
                <a:solidFill>
                  <a:srgbClr val="212121"/>
                </a:solidFill>
                <a:latin typeface="Lucida Sans"/>
                <a:cs typeface="Lucida Sans"/>
              </a:rPr>
              <a:t>provide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less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assistance,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or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90" dirty="0">
                <a:solidFill>
                  <a:srgbClr val="212121"/>
                </a:solidFill>
                <a:latin typeface="Lucida Sans"/>
                <a:cs typeface="Lucida Sans"/>
              </a:rPr>
              <a:t>(3)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Is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75" dirty="0">
                <a:solidFill>
                  <a:srgbClr val="212121"/>
                </a:solidFill>
                <a:latin typeface="Lucida Sans"/>
                <a:cs typeface="Lucida Sans"/>
              </a:rPr>
              <a:t>providing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about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the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90" dirty="0">
                <a:solidFill>
                  <a:srgbClr val="212121"/>
                </a:solidFill>
                <a:latin typeface="Lucida Sans"/>
                <a:cs typeface="Lucida Sans"/>
              </a:rPr>
              <a:t>right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90" dirty="0">
                <a:solidFill>
                  <a:srgbClr val="212121"/>
                </a:solidFill>
                <a:latin typeface="Lucida Sans"/>
                <a:cs typeface="Lucida Sans"/>
              </a:rPr>
              <a:t>amount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of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assistance”</a:t>
            </a:r>
            <a:endParaRPr sz="3500">
              <a:latin typeface="Lucida Sans"/>
              <a:cs typeface="Lucida Sans"/>
            </a:endParaRPr>
          </a:p>
          <a:p>
            <a:pPr marL="770890" marR="673735">
              <a:lnSpc>
                <a:spcPct val="116100"/>
              </a:lnSpc>
              <a:spcBef>
                <a:spcPts val="3375"/>
              </a:spcBef>
            </a:pP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Support</a:t>
            </a:r>
            <a:r>
              <a:rPr sz="3500" spc="-2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0" dirty="0">
                <a:solidFill>
                  <a:srgbClr val="212121"/>
                </a:solidFill>
                <a:latin typeface="Lucida Sans"/>
                <a:cs typeface="Lucida Sans"/>
              </a:rPr>
              <a:t>for</a:t>
            </a:r>
            <a:r>
              <a:rPr sz="3500" spc="-1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45" dirty="0">
                <a:solidFill>
                  <a:srgbClr val="212121"/>
                </a:solidFill>
                <a:latin typeface="Lucida Sans"/>
                <a:cs typeface="Lucida Sans"/>
              </a:rPr>
              <a:t>redistributive</a:t>
            </a:r>
            <a:r>
              <a:rPr sz="3500" spc="-1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0" dirty="0">
                <a:solidFill>
                  <a:srgbClr val="212121"/>
                </a:solidFill>
                <a:latin typeface="Lucida Sans"/>
                <a:cs typeface="Lucida Sans"/>
              </a:rPr>
              <a:t>economic</a:t>
            </a:r>
            <a:r>
              <a:rPr sz="3500" spc="-1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policy</a:t>
            </a:r>
            <a:r>
              <a:rPr sz="3500" spc="-1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(1=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45" dirty="0">
                <a:solidFill>
                  <a:srgbClr val="212121"/>
                </a:solidFill>
                <a:latin typeface="Lucida Sans"/>
                <a:cs typeface="Lucida Sans"/>
              </a:rPr>
              <a:t>“more</a:t>
            </a:r>
            <a:r>
              <a:rPr sz="3500" spc="-1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assistance”</a:t>
            </a:r>
            <a:r>
              <a:rPr sz="3500" spc="-1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OR </a:t>
            </a:r>
            <a:r>
              <a:rPr sz="3500" spc="-70" dirty="0">
                <a:solidFill>
                  <a:srgbClr val="212121"/>
                </a:solidFill>
                <a:latin typeface="Lucida Sans"/>
                <a:cs typeface="Lucida Sans"/>
              </a:rPr>
              <a:t>“right</a:t>
            </a:r>
            <a:r>
              <a:rPr sz="3500" spc="-1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90" dirty="0">
                <a:solidFill>
                  <a:srgbClr val="212121"/>
                </a:solidFill>
                <a:latin typeface="Lucida Sans"/>
                <a:cs typeface="Lucida Sans"/>
              </a:rPr>
              <a:t>amount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of</a:t>
            </a:r>
            <a:r>
              <a:rPr sz="35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assistance”)</a:t>
            </a:r>
            <a:endParaRPr sz="35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25" dirty="0"/>
              <a:t>DATA</a:t>
            </a:r>
            <a:r>
              <a:rPr spc="-944" dirty="0"/>
              <a:t> </a:t>
            </a:r>
            <a:r>
              <a:rPr spc="-395" dirty="0"/>
              <a:t>AND</a:t>
            </a:r>
            <a:r>
              <a:rPr spc="-944" dirty="0"/>
              <a:t> </a:t>
            </a:r>
            <a:r>
              <a:rPr spc="-685" dirty="0"/>
              <a:t>MEASUREMENT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2389" y="3976205"/>
            <a:ext cx="147691" cy="14769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32389" y="4596508"/>
            <a:ext cx="147691" cy="14769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2389" y="5837114"/>
            <a:ext cx="147691" cy="14769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2389" y="7077720"/>
            <a:ext cx="147691" cy="147691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016000" y="2493190"/>
            <a:ext cx="15363190" cy="614426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3500" b="1" spc="125" dirty="0">
                <a:solidFill>
                  <a:srgbClr val="212121"/>
                </a:solidFill>
                <a:latin typeface="Gill Sans MT"/>
                <a:cs typeface="Gill Sans MT"/>
              </a:rPr>
              <a:t>IVs</a:t>
            </a:r>
            <a:r>
              <a:rPr sz="3500" b="1" spc="1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(Recoded</a:t>
            </a:r>
            <a:r>
              <a:rPr sz="3500" spc="4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85" dirty="0">
                <a:solidFill>
                  <a:srgbClr val="212121"/>
                </a:solidFill>
                <a:latin typeface="Lucida Sans"/>
                <a:cs typeface="Lucida Sans"/>
              </a:rPr>
              <a:t>0/1)</a:t>
            </a:r>
            <a:endParaRPr sz="35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3500">
              <a:latin typeface="Lucida Sans"/>
              <a:cs typeface="Lucida Sans"/>
            </a:endParaRPr>
          </a:p>
          <a:p>
            <a:pPr marL="770890" marR="5080">
              <a:lnSpc>
                <a:spcPct val="116300"/>
              </a:lnSpc>
            </a:pPr>
            <a:r>
              <a:rPr sz="3500" spc="-90" dirty="0">
                <a:solidFill>
                  <a:srgbClr val="212121"/>
                </a:solidFill>
                <a:latin typeface="Lucida Sans"/>
                <a:cs typeface="Lucida Sans"/>
              </a:rPr>
              <a:t>Individualism</a:t>
            </a:r>
            <a:r>
              <a:rPr sz="3500" spc="-14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(1=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60" dirty="0">
                <a:solidFill>
                  <a:srgbClr val="212121"/>
                </a:solidFill>
                <a:latin typeface="Lucida Sans"/>
                <a:cs typeface="Lucida Sans"/>
              </a:rPr>
              <a:t>“people’s</a:t>
            </a:r>
            <a:r>
              <a:rPr sz="35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own</a:t>
            </a:r>
            <a:r>
              <a:rPr sz="3500" spc="-13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0" dirty="0">
                <a:solidFill>
                  <a:srgbClr val="212121"/>
                </a:solidFill>
                <a:latin typeface="Lucida Sans"/>
                <a:cs typeface="Lucida Sans"/>
              </a:rPr>
              <a:t>actions''</a:t>
            </a:r>
            <a:r>
              <a:rPr sz="35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0" dirty="0">
                <a:solidFill>
                  <a:srgbClr val="212121"/>
                </a:solidFill>
                <a:latin typeface="Lucida Sans"/>
                <a:cs typeface="Lucida Sans"/>
              </a:rPr>
              <a:t>explain</a:t>
            </a:r>
            <a:r>
              <a:rPr sz="3500" spc="-13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65" dirty="0">
                <a:solidFill>
                  <a:srgbClr val="212121"/>
                </a:solidFill>
                <a:latin typeface="Lucida Sans"/>
                <a:cs typeface="Lucida Sans"/>
              </a:rPr>
              <a:t>suffering</a:t>
            </a:r>
            <a:r>
              <a:rPr sz="35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“very</a:t>
            </a:r>
            <a:r>
              <a:rPr sz="3500" spc="-13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well”) </a:t>
            </a:r>
            <a:r>
              <a:rPr sz="3500" spc="-45" dirty="0">
                <a:solidFill>
                  <a:srgbClr val="212121"/>
                </a:solidFill>
                <a:latin typeface="Lucida Sans"/>
                <a:cs typeface="Lucida Sans"/>
              </a:rPr>
              <a:t>Structuralism</a:t>
            </a:r>
            <a:r>
              <a:rPr sz="3500" spc="-1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85" dirty="0">
                <a:solidFill>
                  <a:srgbClr val="212121"/>
                </a:solidFill>
                <a:latin typeface="Lucida Sans"/>
                <a:cs typeface="Lucida Sans"/>
              </a:rPr>
              <a:t>(1=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“the</a:t>
            </a:r>
            <a:r>
              <a:rPr sz="35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95" dirty="0">
                <a:solidFill>
                  <a:srgbClr val="212121"/>
                </a:solidFill>
                <a:latin typeface="Lucida Sans"/>
                <a:cs typeface="Lucida Sans"/>
              </a:rPr>
              <a:t>way</a:t>
            </a:r>
            <a:r>
              <a:rPr sz="35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society</a:t>
            </a:r>
            <a:r>
              <a:rPr sz="35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is</a:t>
            </a:r>
            <a:r>
              <a:rPr sz="35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structured”</a:t>
            </a:r>
            <a:r>
              <a:rPr sz="35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85" dirty="0">
                <a:solidFill>
                  <a:srgbClr val="212121"/>
                </a:solidFill>
                <a:latin typeface="Lucida Sans"/>
                <a:cs typeface="Lucida Sans"/>
              </a:rPr>
              <a:t>explains</a:t>
            </a:r>
            <a:r>
              <a:rPr sz="35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suffering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“very</a:t>
            </a:r>
            <a:r>
              <a:rPr sz="3500" spc="10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well”)</a:t>
            </a:r>
            <a:endParaRPr sz="3500">
              <a:latin typeface="Lucida Sans"/>
              <a:cs typeface="Lucida Sans"/>
            </a:endParaRPr>
          </a:p>
          <a:p>
            <a:pPr marL="770890" marR="64769">
              <a:lnSpc>
                <a:spcPct val="116300"/>
              </a:lnSpc>
            </a:pPr>
            <a:r>
              <a:rPr sz="3500" spc="-35" dirty="0">
                <a:solidFill>
                  <a:srgbClr val="212121"/>
                </a:solidFill>
                <a:latin typeface="Lucida Sans"/>
                <a:cs typeface="Lucida Sans"/>
              </a:rPr>
              <a:t>Fatalism</a:t>
            </a:r>
            <a:r>
              <a:rPr sz="3500" spc="-2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75" dirty="0">
                <a:solidFill>
                  <a:srgbClr val="212121"/>
                </a:solidFill>
                <a:latin typeface="Lucida Sans"/>
                <a:cs typeface="Lucida Sans"/>
              </a:rPr>
              <a:t>(1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=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45" dirty="0">
                <a:solidFill>
                  <a:srgbClr val="212121"/>
                </a:solidFill>
                <a:latin typeface="Lucida Sans"/>
                <a:cs typeface="Lucida Sans"/>
              </a:rPr>
              <a:t>“sometimes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bad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75" dirty="0">
                <a:solidFill>
                  <a:srgbClr val="212121"/>
                </a:solidFill>
                <a:latin typeface="Lucida Sans"/>
                <a:cs typeface="Lucida Sans"/>
              </a:rPr>
              <a:t>things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85" dirty="0">
                <a:solidFill>
                  <a:srgbClr val="212121"/>
                </a:solidFill>
                <a:latin typeface="Lucida Sans"/>
                <a:cs typeface="Lucida Sans"/>
              </a:rPr>
              <a:t>just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happen”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85" dirty="0">
                <a:solidFill>
                  <a:srgbClr val="212121"/>
                </a:solidFill>
                <a:latin typeface="Lucida Sans"/>
                <a:cs typeface="Lucida Sans"/>
              </a:rPr>
              <a:t>explains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suffering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“very</a:t>
            </a:r>
            <a:r>
              <a:rPr sz="3500" spc="-2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well”</a:t>
            </a:r>
            <a:r>
              <a:rPr sz="35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35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“everything</a:t>
            </a:r>
            <a:r>
              <a:rPr sz="35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60" dirty="0">
                <a:solidFill>
                  <a:srgbClr val="212121"/>
                </a:solidFill>
                <a:latin typeface="Lucida Sans"/>
                <a:cs typeface="Lucida Sans"/>
              </a:rPr>
              <a:t>in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55" dirty="0">
                <a:solidFill>
                  <a:srgbClr val="212121"/>
                </a:solidFill>
                <a:latin typeface="Lucida Sans"/>
                <a:cs typeface="Lucida Sans"/>
              </a:rPr>
              <a:t>life</a:t>
            </a:r>
            <a:r>
              <a:rPr sz="35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0" dirty="0">
                <a:solidFill>
                  <a:srgbClr val="212121"/>
                </a:solidFill>
                <a:latin typeface="Lucida Sans"/>
                <a:cs typeface="Lucida Sans"/>
              </a:rPr>
              <a:t>happens</a:t>
            </a:r>
            <a:r>
              <a:rPr sz="35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30" dirty="0">
                <a:solidFill>
                  <a:srgbClr val="212121"/>
                </a:solidFill>
                <a:latin typeface="Lucida Sans"/>
                <a:cs typeface="Lucida Sans"/>
              </a:rPr>
              <a:t>for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a</a:t>
            </a:r>
            <a:r>
              <a:rPr sz="35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reason”) </a:t>
            </a:r>
            <a:r>
              <a:rPr sz="3500" spc="-35" dirty="0">
                <a:solidFill>
                  <a:srgbClr val="212121"/>
                </a:solidFill>
                <a:latin typeface="Lucida Sans"/>
                <a:cs typeface="Lucida Sans"/>
              </a:rPr>
              <a:t>Randomness</a:t>
            </a:r>
            <a:r>
              <a:rPr sz="3500" spc="-2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75" dirty="0">
                <a:solidFill>
                  <a:srgbClr val="212121"/>
                </a:solidFill>
                <a:latin typeface="Lucida Sans"/>
                <a:cs typeface="Lucida Sans"/>
              </a:rPr>
              <a:t>(1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=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45" dirty="0">
                <a:solidFill>
                  <a:srgbClr val="212121"/>
                </a:solidFill>
                <a:latin typeface="Lucida Sans"/>
                <a:cs typeface="Lucida Sans"/>
              </a:rPr>
              <a:t>“sometimes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bad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75" dirty="0">
                <a:solidFill>
                  <a:srgbClr val="212121"/>
                </a:solidFill>
                <a:latin typeface="Lucida Sans"/>
                <a:cs typeface="Lucida Sans"/>
              </a:rPr>
              <a:t>things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85" dirty="0">
                <a:solidFill>
                  <a:srgbClr val="212121"/>
                </a:solidFill>
                <a:latin typeface="Lucida Sans"/>
                <a:cs typeface="Lucida Sans"/>
              </a:rPr>
              <a:t>just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5" dirty="0">
                <a:solidFill>
                  <a:srgbClr val="212121"/>
                </a:solidFill>
                <a:latin typeface="Lucida Sans"/>
                <a:cs typeface="Lucida Sans"/>
              </a:rPr>
              <a:t>happen”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explains </a:t>
            </a:r>
            <a:r>
              <a:rPr sz="3500" spc="-65" dirty="0">
                <a:solidFill>
                  <a:srgbClr val="212121"/>
                </a:solidFill>
                <a:latin typeface="Lucida Sans"/>
                <a:cs typeface="Lucida Sans"/>
              </a:rPr>
              <a:t>suffering</a:t>
            </a:r>
            <a:r>
              <a:rPr sz="3500" spc="-2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“very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well”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“everything</a:t>
            </a:r>
            <a:r>
              <a:rPr sz="3500" spc="-160" dirty="0">
                <a:solidFill>
                  <a:srgbClr val="212121"/>
                </a:solidFill>
                <a:latin typeface="Lucida Sans"/>
                <a:cs typeface="Lucida Sans"/>
              </a:rPr>
              <a:t> in</a:t>
            </a:r>
            <a:r>
              <a:rPr sz="35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40" dirty="0">
                <a:solidFill>
                  <a:srgbClr val="212121"/>
                </a:solidFill>
                <a:latin typeface="Lucida Sans"/>
                <a:cs typeface="Lucida Sans"/>
              </a:rPr>
              <a:t>life”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does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dirty="0">
                <a:solidFill>
                  <a:srgbClr val="212121"/>
                </a:solidFill>
                <a:latin typeface="Lucida Sans"/>
                <a:cs typeface="Lucida Sans"/>
              </a:rPr>
              <a:t>NOT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30" dirty="0">
                <a:solidFill>
                  <a:srgbClr val="212121"/>
                </a:solidFill>
                <a:latin typeface="Lucida Sans"/>
                <a:cs typeface="Lucida Sans"/>
              </a:rPr>
              <a:t>happen</a:t>
            </a:r>
            <a:r>
              <a:rPr sz="35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20" dirty="0">
                <a:solidFill>
                  <a:srgbClr val="212121"/>
                </a:solidFill>
                <a:latin typeface="Lucida Sans"/>
                <a:cs typeface="Lucida Sans"/>
              </a:rPr>
              <a:t>“for</a:t>
            </a:r>
            <a:r>
              <a:rPr sz="35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500" spc="-50" dirty="0">
                <a:solidFill>
                  <a:srgbClr val="212121"/>
                </a:solidFill>
                <a:latin typeface="Lucida Sans"/>
                <a:cs typeface="Lucida Sans"/>
              </a:rPr>
              <a:t>a </a:t>
            </a:r>
            <a:r>
              <a:rPr sz="3500" spc="-10" dirty="0">
                <a:solidFill>
                  <a:srgbClr val="212121"/>
                </a:solidFill>
                <a:latin typeface="Lucida Sans"/>
                <a:cs typeface="Lucida Sans"/>
              </a:rPr>
              <a:t>reason”)</a:t>
            </a:r>
            <a:endParaRPr sz="35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25" dirty="0"/>
              <a:t>DATA</a:t>
            </a:r>
            <a:r>
              <a:rPr spc="-944" dirty="0"/>
              <a:t> </a:t>
            </a:r>
            <a:r>
              <a:rPr spc="-395" dirty="0"/>
              <a:t>AND</a:t>
            </a:r>
            <a:r>
              <a:rPr spc="-944" dirty="0"/>
              <a:t> </a:t>
            </a:r>
            <a:r>
              <a:rPr spc="-685" dirty="0"/>
              <a:t>MEASUREMENT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7324" y="4108634"/>
            <a:ext cx="142874" cy="14287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7324" y="4746809"/>
            <a:ext cx="142874" cy="14287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7324" y="5384984"/>
            <a:ext cx="142874" cy="14287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7324" y="6023159"/>
            <a:ext cx="142874" cy="1428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7324" y="6661333"/>
            <a:ext cx="142874" cy="14287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7324" y="7299508"/>
            <a:ext cx="142874" cy="14287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57324" y="7937683"/>
            <a:ext cx="142874" cy="14287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7324" y="8575858"/>
            <a:ext cx="142874" cy="14287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016000" y="2581459"/>
            <a:ext cx="5808345" cy="6317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50" dirty="0">
                <a:solidFill>
                  <a:srgbClr val="212121"/>
                </a:solidFill>
                <a:latin typeface="Gill Sans MT"/>
                <a:cs typeface="Gill Sans MT"/>
              </a:rPr>
              <a:t>Controls</a:t>
            </a:r>
            <a:endParaRPr sz="36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3600">
              <a:latin typeface="Gill Sans MT"/>
              <a:cs typeface="Gill Sans MT"/>
            </a:endParaRPr>
          </a:p>
          <a:p>
            <a:pPr marL="789305" marR="42545">
              <a:lnSpc>
                <a:spcPct val="116300"/>
              </a:lnSpc>
            </a:pPr>
            <a:r>
              <a:rPr sz="3600" spc="-50" dirty="0">
                <a:solidFill>
                  <a:srgbClr val="212121"/>
                </a:solidFill>
                <a:latin typeface="Lucida Sans"/>
                <a:cs typeface="Lucida Sans"/>
              </a:rPr>
              <a:t>Household</a:t>
            </a:r>
            <a:r>
              <a:rPr sz="3600" spc="-20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600" spc="-10" dirty="0">
                <a:solidFill>
                  <a:srgbClr val="212121"/>
                </a:solidFill>
                <a:latin typeface="Lucida Sans"/>
                <a:cs typeface="Lucida Sans"/>
              </a:rPr>
              <a:t>income </a:t>
            </a:r>
            <a:r>
              <a:rPr sz="3600" spc="-30" dirty="0">
                <a:solidFill>
                  <a:srgbClr val="212121"/>
                </a:solidFill>
                <a:latin typeface="Lucida Sans"/>
                <a:cs typeface="Lucida Sans"/>
              </a:rPr>
              <a:t>Educational</a:t>
            </a:r>
            <a:r>
              <a:rPr sz="3600" spc="-2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600" spc="-65" dirty="0">
                <a:solidFill>
                  <a:srgbClr val="212121"/>
                </a:solidFill>
                <a:latin typeface="Lucida Sans"/>
                <a:cs typeface="Lucida Sans"/>
              </a:rPr>
              <a:t>attainment </a:t>
            </a:r>
            <a:r>
              <a:rPr sz="3600" spc="-25" dirty="0">
                <a:solidFill>
                  <a:srgbClr val="212121"/>
                </a:solidFill>
                <a:latin typeface="Lucida Sans"/>
                <a:cs typeface="Lucida Sans"/>
              </a:rPr>
              <a:t>Age</a:t>
            </a:r>
            <a:endParaRPr sz="3600">
              <a:latin typeface="Lucida Sans"/>
              <a:cs typeface="Lucida Sans"/>
            </a:endParaRPr>
          </a:p>
          <a:p>
            <a:pPr marL="789305">
              <a:lnSpc>
                <a:spcPct val="100000"/>
              </a:lnSpc>
              <a:spcBef>
                <a:spcPts val="705"/>
              </a:spcBef>
            </a:pPr>
            <a:r>
              <a:rPr sz="3600" spc="-10" dirty="0">
                <a:solidFill>
                  <a:srgbClr val="212121"/>
                </a:solidFill>
                <a:latin typeface="Lucida Sans"/>
                <a:cs typeface="Lucida Sans"/>
              </a:rPr>
              <a:t>Gender</a:t>
            </a:r>
            <a:endParaRPr sz="3600">
              <a:latin typeface="Lucida Sans"/>
              <a:cs typeface="Lucida Sans"/>
            </a:endParaRPr>
          </a:p>
          <a:p>
            <a:pPr marL="789305" marR="1359535">
              <a:lnSpc>
                <a:spcPct val="116300"/>
              </a:lnSpc>
            </a:pPr>
            <a:r>
              <a:rPr sz="3600" spc="-35" dirty="0">
                <a:solidFill>
                  <a:srgbClr val="212121"/>
                </a:solidFill>
                <a:latin typeface="Lucida Sans"/>
                <a:cs typeface="Lucida Sans"/>
              </a:rPr>
              <a:t>Political</a:t>
            </a:r>
            <a:r>
              <a:rPr sz="3600" spc="-20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600" spc="-50" dirty="0">
                <a:solidFill>
                  <a:srgbClr val="212121"/>
                </a:solidFill>
                <a:latin typeface="Lucida Sans"/>
                <a:cs typeface="Lucida Sans"/>
              </a:rPr>
              <a:t>ideology </a:t>
            </a:r>
            <a:r>
              <a:rPr sz="3600" spc="50" dirty="0">
                <a:solidFill>
                  <a:srgbClr val="212121"/>
                </a:solidFill>
                <a:latin typeface="Lucida Sans"/>
                <a:cs typeface="Lucida Sans"/>
              </a:rPr>
              <a:t>Race</a:t>
            </a:r>
            <a:endParaRPr sz="3600">
              <a:latin typeface="Lucida Sans"/>
              <a:cs typeface="Lucida Sans"/>
            </a:endParaRPr>
          </a:p>
          <a:p>
            <a:pPr marL="789305" marR="5080">
              <a:lnSpc>
                <a:spcPct val="116300"/>
              </a:lnSpc>
            </a:pPr>
            <a:r>
              <a:rPr sz="3600" spc="-70" dirty="0">
                <a:solidFill>
                  <a:srgbClr val="212121"/>
                </a:solidFill>
                <a:latin typeface="Lucida Sans"/>
                <a:cs typeface="Lucida Sans"/>
              </a:rPr>
              <a:t>Religious</a:t>
            </a:r>
            <a:r>
              <a:rPr sz="3600" spc="-21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600" spc="-90" dirty="0">
                <a:solidFill>
                  <a:srgbClr val="212121"/>
                </a:solidFill>
                <a:latin typeface="Lucida Sans"/>
                <a:cs typeface="Lucida Sans"/>
              </a:rPr>
              <a:t>denomination </a:t>
            </a:r>
            <a:r>
              <a:rPr sz="3600" spc="-10" dirty="0">
                <a:solidFill>
                  <a:srgbClr val="212121"/>
                </a:solidFill>
                <a:latin typeface="Lucida Sans"/>
                <a:cs typeface="Lucida Sans"/>
              </a:rPr>
              <a:t>Religiosity</a:t>
            </a:r>
            <a:endParaRPr sz="36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39485" y="474348"/>
            <a:ext cx="12411074" cy="933449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05074" y="634594"/>
            <a:ext cx="13077824" cy="902017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75" dirty="0"/>
              <a:t>CONCLUSIONS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059" y="2681602"/>
            <a:ext cx="114300" cy="1142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059" y="4815202"/>
            <a:ext cx="114300" cy="1142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059" y="6948802"/>
            <a:ext cx="114300" cy="11429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059" y="8549002"/>
            <a:ext cx="114300" cy="114299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39725">
              <a:lnSpc>
                <a:spcPct val="116700"/>
              </a:lnSpc>
              <a:spcBef>
                <a:spcPts val="95"/>
              </a:spcBef>
            </a:pPr>
            <a:r>
              <a:rPr b="1" spc="-215" dirty="0">
                <a:latin typeface="Gill Sans MT"/>
                <a:cs typeface="Gill Sans MT"/>
              </a:rPr>
              <a:t>H1</a:t>
            </a:r>
            <a:r>
              <a:rPr spc="-215" dirty="0"/>
              <a:t>:</a:t>
            </a:r>
            <a:r>
              <a:rPr spc="-110" dirty="0"/>
              <a:t> </a:t>
            </a:r>
            <a:r>
              <a:rPr spc="-60" dirty="0"/>
              <a:t>Individuals</a:t>
            </a:r>
            <a:r>
              <a:rPr spc="-175" dirty="0"/>
              <a:t> </a:t>
            </a:r>
            <a:r>
              <a:rPr dirty="0"/>
              <a:t>who</a:t>
            </a:r>
            <a:r>
              <a:rPr spc="-145" dirty="0"/>
              <a:t> </a:t>
            </a:r>
            <a:r>
              <a:rPr dirty="0"/>
              <a:t>say</a:t>
            </a:r>
            <a:r>
              <a:rPr spc="-140" dirty="0"/>
              <a:t> </a:t>
            </a:r>
            <a:r>
              <a:rPr spc="-20" dirty="0"/>
              <a:t>that</a:t>
            </a:r>
            <a:r>
              <a:rPr spc="-145" dirty="0"/>
              <a:t> </a:t>
            </a:r>
            <a:r>
              <a:rPr spc="-45" dirty="0"/>
              <a:t>suffering</a:t>
            </a:r>
            <a:r>
              <a:rPr spc="-140" dirty="0"/>
              <a:t> </a:t>
            </a:r>
            <a:r>
              <a:rPr dirty="0"/>
              <a:t>is</a:t>
            </a:r>
            <a:r>
              <a:rPr spc="-140" dirty="0"/>
              <a:t> </a:t>
            </a:r>
            <a:r>
              <a:rPr spc="-40" dirty="0"/>
              <a:t>mostly</a:t>
            </a:r>
            <a:r>
              <a:rPr spc="-145" dirty="0"/>
              <a:t> </a:t>
            </a:r>
            <a:r>
              <a:rPr dirty="0"/>
              <a:t>a</a:t>
            </a:r>
            <a:r>
              <a:rPr spc="-140" dirty="0"/>
              <a:t> </a:t>
            </a:r>
            <a:r>
              <a:rPr dirty="0"/>
              <a:t>consequence</a:t>
            </a:r>
            <a:r>
              <a:rPr spc="-145" dirty="0"/>
              <a:t> </a:t>
            </a:r>
            <a:r>
              <a:rPr dirty="0"/>
              <a:t>of</a:t>
            </a:r>
            <a:r>
              <a:rPr spc="-140" dirty="0"/>
              <a:t> </a:t>
            </a:r>
            <a:r>
              <a:rPr spc="-70" dirty="0"/>
              <a:t>people’s</a:t>
            </a:r>
            <a:r>
              <a:rPr spc="-145" dirty="0"/>
              <a:t> </a:t>
            </a:r>
            <a:r>
              <a:rPr dirty="0"/>
              <a:t>own</a:t>
            </a:r>
            <a:r>
              <a:rPr spc="-140" dirty="0"/>
              <a:t> </a:t>
            </a:r>
            <a:r>
              <a:rPr spc="-10" dirty="0"/>
              <a:t>actions </a:t>
            </a:r>
            <a:r>
              <a:rPr spc="85" dirty="0"/>
              <a:t>(</a:t>
            </a:r>
            <a:r>
              <a:rPr b="1" spc="85" dirty="0">
                <a:latin typeface="Gill Sans MT"/>
                <a:cs typeface="Gill Sans MT"/>
              </a:rPr>
              <a:t>individualism</a:t>
            </a:r>
            <a:r>
              <a:rPr spc="85" dirty="0"/>
              <a:t>)</a:t>
            </a:r>
            <a:r>
              <a:rPr spc="-135" dirty="0"/>
              <a:t> </a:t>
            </a:r>
            <a:r>
              <a:rPr spc="-75" dirty="0"/>
              <a:t>will</a:t>
            </a:r>
            <a:r>
              <a:rPr spc="-130" dirty="0"/>
              <a:t> </a:t>
            </a:r>
            <a:r>
              <a:rPr dirty="0"/>
              <a:t>be</a:t>
            </a:r>
            <a:r>
              <a:rPr spc="-125" dirty="0"/>
              <a:t> </a:t>
            </a:r>
            <a:r>
              <a:rPr b="1" spc="235" dirty="0">
                <a:latin typeface="Gill Sans MT"/>
                <a:cs typeface="Gill Sans MT"/>
              </a:rPr>
              <a:t>less</a:t>
            </a:r>
            <a:r>
              <a:rPr b="1" spc="-160" dirty="0">
                <a:latin typeface="Gill Sans MT"/>
                <a:cs typeface="Gill Sans MT"/>
              </a:rPr>
              <a:t> </a:t>
            </a:r>
            <a:r>
              <a:rPr b="1" spc="70" dirty="0">
                <a:latin typeface="Gill Sans MT"/>
                <a:cs typeface="Gill Sans MT"/>
              </a:rPr>
              <a:t>likely</a:t>
            </a:r>
            <a:r>
              <a:rPr b="1" spc="-10" dirty="0">
                <a:latin typeface="Gill Sans MT"/>
                <a:cs typeface="Gill Sans MT"/>
              </a:rPr>
              <a:t> </a:t>
            </a:r>
            <a:r>
              <a:rPr spc="-45" dirty="0"/>
              <a:t>than</a:t>
            </a:r>
            <a:r>
              <a:rPr spc="-135" dirty="0"/>
              <a:t> </a:t>
            </a:r>
            <a:r>
              <a:rPr spc="-75" dirty="0"/>
              <a:t>individuals</a:t>
            </a:r>
            <a:r>
              <a:rPr spc="-130" dirty="0"/>
              <a:t> </a:t>
            </a:r>
            <a:r>
              <a:rPr dirty="0"/>
              <a:t>who</a:t>
            </a:r>
            <a:r>
              <a:rPr spc="-130" dirty="0"/>
              <a:t> </a:t>
            </a:r>
            <a:r>
              <a:rPr dirty="0"/>
              <a:t>do</a:t>
            </a:r>
            <a:r>
              <a:rPr spc="-135" dirty="0"/>
              <a:t> </a:t>
            </a:r>
            <a:r>
              <a:rPr spc="-45" dirty="0"/>
              <a:t>not</a:t>
            </a:r>
            <a:r>
              <a:rPr spc="-130" dirty="0"/>
              <a:t> </a:t>
            </a:r>
            <a:r>
              <a:rPr dirty="0"/>
              <a:t>to</a:t>
            </a:r>
            <a:r>
              <a:rPr spc="-130" dirty="0"/>
              <a:t> </a:t>
            </a:r>
            <a:r>
              <a:rPr spc="-60" dirty="0"/>
              <a:t>support</a:t>
            </a:r>
            <a:r>
              <a:rPr spc="-130" dirty="0"/>
              <a:t> </a:t>
            </a:r>
            <a:r>
              <a:rPr spc="-10" dirty="0"/>
              <a:t>redistributive </a:t>
            </a:r>
            <a:r>
              <a:rPr spc="-25" dirty="0"/>
              <a:t>economic</a:t>
            </a:r>
            <a:r>
              <a:rPr spc="-180" dirty="0"/>
              <a:t> </a:t>
            </a:r>
            <a:r>
              <a:rPr spc="-25" dirty="0"/>
              <a:t>policy</a:t>
            </a:r>
            <a:r>
              <a:rPr spc="-175" dirty="0"/>
              <a:t> </a:t>
            </a:r>
            <a:r>
              <a:rPr spc="-10" dirty="0"/>
              <a:t>(</a:t>
            </a:r>
            <a:r>
              <a:rPr b="1" spc="-10" dirty="0">
                <a:solidFill>
                  <a:srgbClr val="00BE62"/>
                </a:solidFill>
                <a:latin typeface="Gill Sans MT"/>
                <a:cs typeface="Gill Sans MT"/>
              </a:rPr>
              <a:t>SUPPORTED</a:t>
            </a:r>
            <a:r>
              <a:rPr spc="-10" dirty="0"/>
              <a:t>)</a:t>
            </a: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pc="-10" dirty="0"/>
          </a:p>
          <a:p>
            <a:pPr marL="12700" marR="236220" algn="just">
              <a:lnSpc>
                <a:spcPct val="116700"/>
              </a:lnSpc>
              <a:spcBef>
                <a:spcPts val="5"/>
              </a:spcBef>
            </a:pPr>
            <a:r>
              <a:rPr b="1" spc="-20" dirty="0">
                <a:latin typeface="Gill Sans MT"/>
                <a:cs typeface="Gill Sans MT"/>
              </a:rPr>
              <a:t>H2</a:t>
            </a:r>
            <a:r>
              <a:rPr spc="-20" dirty="0"/>
              <a:t>:</a:t>
            </a:r>
            <a:r>
              <a:rPr spc="-160" dirty="0"/>
              <a:t> </a:t>
            </a:r>
            <a:r>
              <a:rPr spc="-60" dirty="0"/>
              <a:t>Individuals</a:t>
            </a:r>
            <a:r>
              <a:rPr spc="-155" dirty="0"/>
              <a:t> </a:t>
            </a:r>
            <a:r>
              <a:rPr dirty="0"/>
              <a:t>who</a:t>
            </a:r>
            <a:r>
              <a:rPr spc="-155" dirty="0"/>
              <a:t> </a:t>
            </a:r>
            <a:r>
              <a:rPr dirty="0"/>
              <a:t>say</a:t>
            </a:r>
            <a:r>
              <a:rPr spc="-160" dirty="0"/>
              <a:t> </a:t>
            </a:r>
            <a:r>
              <a:rPr spc="-20" dirty="0"/>
              <a:t>that</a:t>
            </a:r>
            <a:r>
              <a:rPr spc="-155" dirty="0"/>
              <a:t> </a:t>
            </a:r>
            <a:r>
              <a:rPr spc="-45" dirty="0"/>
              <a:t>suffering</a:t>
            </a:r>
            <a:r>
              <a:rPr spc="-155" dirty="0"/>
              <a:t> </a:t>
            </a:r>
            <a:r>
              <a:rPr dirty="0"/>
              <a:t>is</a:t>
            </a:r>
            <a:r>
              <a:rPr spc="-160" dirty="0"/>
              <a:t> </a:t>
            </a:r>
            <a:r>
              <a:rPr spc="-40" dirty="0"/>
              <a:t>mostly</a:t>
            </a:r>
            <a:r>
              <a:rPr spc="-155" dirty="0"/>
              <a:t> </a:t>
            </a:r>
            <a:r>
              <a:rPr dirty="0"/>
              <a:t>a</a:t>
            </a:r>
            <a:r>
              <a:rPr spc="-155" dirty="0"/>
              <a:t> </a:t>
            </a:r>
            <a:r>
              <a:rPr spc="-40" dirty="0"/>
              <a:t>result</a:t>
            </a:r>
            <a:r>
              <a:rPr spc="-160" dirty="0"/>
              <a:t> </a:t>
            </a:r>
            <a:r>
              <a:rPr dirty="0"/>
              <a:t>of</a:t>
            </a:r>
            <a:r>
              <a:rPr spc="-155" dirty="0"/>
              <a:t> </a:t>
            </a:r>
            <a:r>
              <a:rPr dirty="0"/>
              <a:t>the</a:t>
            </a:r>
            <a:r>
              <a:rPr spc="-155" dirty="0"/>
              <a:t> </a:t>
            </a:r>
            <a:r>
              <a:rPr spc="75" dirty="0"/>
              <a:t>way</a:t>
            </a:r>
            <a:r>
              <a:rPr spc="-160" dirty="0"/>
              <a:t> </a:t>
            </a:r>
            <a:r>
              <a:rPr dirty="0"/>
              <a:t>society</a:t>
            </a:r>
            <a:r>
              <a:rPr spc="-155" dirty="0"/>
              <a:t> </a:t>
            </a:r>
            <a:r>
              <a:rPr dirty="0"/>
              <a:t>is</a:t>
            </a:r>
            <a:r>
              <a:rPr spc="-155" dirty="0"/>
              <a:t> </a:t>
            </a:r>
            <a:r>
              <a:rPr spc="-10" dirty="0"/>
              <a:t>structured </a:t>
            </a:r>
            <a:r>
              <a:rPr spc="80" dirty="0"/>
              <a:t>(</a:t>
            </a:r>
            <a:r>
              <a:rPr b="1" spc="80" dirty="0">
                <a:latin typeface="Gill Sans MT"/>
                <a:cs typeface="Gill Sans MT"/>
              </a:rPr>
              <a:t>structuralism</a:t>
            </a:r>
            <a:r>
              <a:rPr spc="80" dirty="0"/>
              <a:t>)</a:t>
            </a:r>
            <a:r>
              <a:rPr spc="-140" dirty="0"/>
              <a:t> </a:t>
            </a:r>
            <a:r>
              <a:rPr spc="-75" dirty="0"/>
              <a:t>will</a:t>
            </a:r>
            <a:r>
              <a:rPr spc="-135" dirty="0"/>
              <a:t> </a:t>
            </a:r>
            <a:r>
              <a:rPr dirty="0"/>
              <a:t>be</a:t>
            </a:r>
            <a:r>
              <a:rPr spc="-130" dirty="0"/>
              <a:t> </a:t>
            </a:r>
            <a:r>
              <a:rPr b="1" dirty="0">
                <a:latin typeface="Gill Sans MT"/>
                <a:cs typeface="Gill Sans MT"/>
              </a:rPr>
              <a:t>more</a:t>
            </a:r>
            <a:r>
              <a:rPr b="1" spc="-165" dirty="0">
                <a:latin typeface="Gill Sans MT"/>
                <a:cs typeface="Gill Sans MT"/>
              </a:rPr>
              <a:t> </a:t>
            </a:r>
            <a:r>
              <a:rPr b="1" spc="70" dirty="0">
                <a:latin typeface="Gill Sans MT"/>
                <a:cs typeface="Gill Sans MT"/>
              </a:rPr>
              <a:t>likely</a:t>
            </a:r>
            <a:r>
              <a:rPr b="1" spc="-15" dirty="0">
                <a:latin typeface="Gill Sans MT"/>
                <a:cs typeface="Gill Sans MT"/>
              </a:rPr>
              <a:t> </a:t>
            </a:r>
            <a:r>
              <a:rPr spc="-45" dirty="0"/>
              <a:t>than</a:t>
            </a:r>
            <a:r>
              <a:rPr spc="-135" dirty="0"/>
              <a:t> </a:t>
            </a:r>
            <a:r>
              <a:rPr spc="-75" dirty="0"/>
              <a:t>individuals</a:t>
            </a:r>
            <a:r>
              <a:rPr spc="-135" dirty="0"/>
              <a:t> </a:t>
            </a:r>
            <a:r>
              <a:rPr dirty="0"/>
              <a:t>who</a:t>
            </a:r>
            <a:r>
              <a:rPr spc="-135" dirty="0"/>
              <a:t> </a:t>
            </a:r>
            <a:r>
              <a:rPr dirty="0"/>
              <a:t>do</a:t>
            </a:r>
            <a:r>
              <a:rPr spc="-140" dirty="0"/>
              <a:t> </a:t>
            </a:r>
            <a:r>
              <a:rPr spc="-45" dirty="0"/>
              <a:t>not</a:t>
            </a:r>
            <a:r>
              <a:rPr spc="-135" dirty="0"/>
              <a:t> </a:t>
            </a:r>
            <a:r>
              <a:rPr dirty="0"/>
              <a:t>to</a:t>
            </a:r>
            <a:r>
              <a:rPr spc="-135" dirty="0"/>
              <a:t> </a:t>
            </a:r>
            <a:r>
              <a:rPr spc="-60" dirty="0"/>
              <a:t>support</a:t>
            </a:r>
            <a:r>
              <a:rPr spc="-135" dirty="0"/>
              <a:t> </a:t>
            </a:r>
            <a:r>
              <a:rPr spc="-10" dirty="0"/>
              <a:t>redistributive </a:t>
            </a:r>
            <a:r>
              <a:rPr spc="-25" dirty="0"/>
              <a:t>economic</a:t>
            </a:r>
            <a:r>
              <a:rPr spc="-180" dirty="0"/>
              <a:t> </a:t>
            </a:r>
            <a:r>
              <a:rPr spc="-25" dirty="0"/>
              <a:t>policy</a:t>
            </a:r>
            <a:r>
              <a:rPr spc="-175" dirty="0"/>
              <a:t> </a:t>
            </a:r>
            <a:r>
              <a:rPr spc="-10" dirty="0"/>
              <a:t>(</a:t>
            </a:r>
            <a:r>
              <a:rPr b="1" spc="-10" dirty="0">
                <a:solidFill>
                  <a:srgbClr val="00BE62"/>
                </a:solidFill>
                <a:latin typeface="Gill Sans MT"/>
                <a:cs typeface="Gill Sans MT"/>
              </a:rPr>
              <a:t>SUPPORTED</a:t>
            </a:r>
            <a:r>
              <a:rPr spc="-10" dirty="0"/>
              <a:t>)</a:t>
            </a: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pc="-10" dirty="0"/>
          </a:p>
          <a:p>
            <a:pPr marL="12700" marR="581025">
              <a:lnSpc>
                <a:spcPct val="116700"/>
              </a:lnSpc>
            </a:pPr>
            <a:r>
              <a:rPr b="1" dirty="0">
                <a:latin typeface="Gill Sans MT"/>
                <a:cs typeface="Gill Sans MT"/>
              </a:rPr>
              <a:t>H3</a:t>
            </a:r>
            <a:r>
              <a:rPr dirty="0"/>
              <a:t>:</a:t>
            </a:r>
            <a:r>
              <a:rPr spc="-145" dirty="0"/>
              <a:t> </a:t>
            </a:r>
            <a:r>
              <a:rPr spc="-60" dirty="0"/>
              <a:t>Individuals</a:t>
            </a:r>
            <a:r>
              <a:rPr spc="-145" dirty="0"/>
              <a:t> </a:t>
            </a:r>
            <a:r>
              <a:rPr dirty="0"/>
              <a:t>who</a:t>
            </a:r>
            <a:r>
              <a:rPr spc="-145" dirty="0"/>
              <a:t> </a:t>
            </a:r>
            <a:r>
              <a:rPr spc="-10" dirty="0"/>
              <a:t>express</a:t>
            </a:r>
            <a:r>
              <a:rPr spc="-140" dirty="0"/>
              <a:t> </a:t>
            </a:r>
            <a:r>
              <a:rPr b="1" spc="95" dirty="0">
                <a:latin typeface="Gill Sans MT"/>
                <a:cs typeface="Gill Sans MT"/>
              </a:rPr>
              <a:t>fatalism</a:t>
            </a:r>
            <a:r>
              <a:rPr b="1" spc="-25" dirty="0">
                <a:latin typeface="Gill Sans MT"/>
                <a:cs typeface="Gill Sans MT"/>
              </a:rPr>
              <a:t> </a:t>
            </a:r>
            <a:r>
              <a:rPr spc="-75" dirty="0"/>
              <a:t>will</a:t>
            </a:r>
            <a:r>
              <a:rPr spc="-140" dirty="0"/>
              <a:t> </a:t>
            </a:r>
            <a:r>
              <a:rPr dirty="0"/>
              <a:t>be</a:t>
            </a:r>
            <a:r>
              <a:rPr spc="-145" dirty="0"/>
              <a:t> </a:t>
            </a:r>
            <a:r>
              <a:rPr b="1" spc="235" dirty="0">
                <a:latin typeface="Gill Sans MT"/>
                <a:cs typeface="Gill Sans MT"/>
              </a:rPr>
              <a:t>less</a:t>
            </a:r>
            <a:r>
              <a:rPr b="1" spc="-170" dirty="0">
                <a:latin typeface="Gill Sans MT"/>
                <a:cs typeface="Gill Sans MT"/>
              </a:rPr>
              <a:t> </a:t>
            </a:r>
            <a:r>
              <a:rPr b="1" spc="70" dirty="0">
                <a:latin typeface="Gill Sans MT"/>
                <a:cs typeface="Gill Sans MT"/>
              </a:rPr>
              <a:t>likely</a:t>
            </a:r>
            <a:r>
              <a:rPr b="1" spc="-25" dirty="0">
                <a:latin typeface="Gill Sans MT"/>
                <a:cs typeface="Gill Sans MT"/>
              </a:rPr>
              <a:t> </a:t>
            </a:r>
            <a:r>
              <a:rPr spc="-45" dirty="0"/>
              <a:t>than</a:t>
            </a:r>
            <a:r>
              <a:rPr spc="-145" dirty="0"/>
              <a:t> </a:t>
            </a:r>
            <a:r>
              <a:rPr spc="-75" dirty="0"/>
              <a:t>individuals</a:t>
            </a:r>
            <a:r>
              <a:rPr spc="-140" dirty="0"/>
              <a:t> </a:t>
            </a:r>
            <a:r>
              <a:rPr dirty="0"/>
              <a:t>who</a:t>
            </a:r>
            <a:r>
              <a:rPr spc="-145" dirty="0"/>
              <a:t> </a:t>
            </a:r>
            <a:r>
              <a:rPr dirty="0"/>
              <a:t>do</a:t>
            </a:r>
            <a:r>
              <a:rPr spc="-145" dirty="0"/>
              <a:t> </a:t>
            </a:r>
            <a:r>
              <a:rPr spc="-45" dirty="0"/>
              <a:t>not</a:t>
            </a:r>
            <a:r>
              <a:rPr spc="-145" dirty="0"/>
              <a:t> </a:t>
            </a:r>
            <a:r>
              <a:rPr spc="-25" dirty="0"/>
              <a:t>to </a:t>
            </a:r>
            <a:r>
              <a:rPr spc="-60" dirty="0"/>
              <a:t>support</a:t>
            </a:r>
            <a:r>
              <a:rPr spc="-170" dirty="0"/>
              <a:t> </a:t>
            </a:r>
            <a:r>
              <a:rPr spc="-45" dirty="0"/>
              <a:t>redistributive</a:t>
            </a:r>
            <a:r>
              <a:rPr spc="-140" dirty="0"/>
              <a:t> </a:t>
            </a:r>
            <a:r>
              <a:rPr spc="-25" dirty="0"/>
              <a:t>economic</a:t>
            </a:r>
            <a:r>
              <a:rPr spc="-140" dirty="0"/>
              <a:t> </a:t>
            </a:r>
            <a:r>
              <a:rPr spc="-25" dirty="0"/>
              <a:t>policy</a:t>
            </a:r>
            <a:r>
              <a:rPr spc="-145" dirty="0"/>
              <a:t> </a:t>
            </a:r>
            <a:r>
              <a:rPr spc="-185" dirty="0"/>
              <a:t>(</a:t>
            </a:r>
            <a:r>
              <a:rPr b="1" spc="-185" dirty="0">
                <a:solidFill>
                  <a:srgbClr val="FF5757"/>
                </a:solidFill>
                <a:latin typeface="Gill Sans MT"/>
                <a:cs typeface="Gill Sans MT"/>
              </a:rPr>
              <a:t>NOT</a:t>
            </a:r>
            <a:r>
              <a:rPr b="1" spc="-140" dirty="0">
                <a:solidFill>
                  <a:srgbClr val="FF5757"/>
                </a:solidFill>
                <a:latin typeface="Gill Sans MT"/>
                <a:cs typeface="Gill Sans MT"/>
              </a:rPr>
              <a:t> </a:t>
            </a:r>
            <a:r>
              <a:rPr b="1" spc="-10" dirty="0">
                <a:solidFill>
                  <a:srgbClr val="FF5757"/>
                </a:solidFill>
                <a:latin typeface="Gill Sans MT"/>
                <a:cs typeface="Gill Sans MT"/>
              </a:rPr>
              <a:t>SUPPORTED</a:t>
            </a:r>
            <a:r>
              <a:rPr spc="-10" dirty="0"/>
              <a:t>)</a:t>
            </a: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pc="-10" dirty="0"/>
          </a:p>
          <a:p>
            <a:pPr marL="12700" marR="5080">
              <a:lnSpc>
                <a:spcPct val="116700"/>
              </a:lnSpc>
            </a:pPr>
            <a:r>
              <a:rPr b="1" dirty="0">
                <a:latin typeface="Gill Sans MT"/>
                <a:cs typeface="Gill Sans MT"/>
              </a:rPr>
              <a:t>H4</a:t>
            </a:r>
            <a:r>
              <a:rPr dirty="0"/>
              <a:t>:</a:t>
            </a:r>
            <a:r>
              <a:rPr spc="-140" dirty="0"/>
              <a:t> </a:t>
            </a:r>
            <a:r>
              <a:rPr spc="-60" dirty="0"/>
              <a:t>Individuals</a:t>
            </a:r>
            <a:r>
              <a:rPr spc="-140" dirty="0"/>
              <a:t> </a:t>
            </a:r>
            <a:r>
              <a:rPr dirty="0"/>
              <a:t>who</a:t>
            </a:r>
            <a:r>
              <a:rPr spc="-140" dirty="0"/>
              <a:t> </a:t>
            </a:r>
            <a:r>
              <a:rPr spc="-10" dirty="0"/>
              <a:t>express</a:t>
            </a:r>
            <a:r>
              <a:rPr spc="-135" dirty="0"/>
              <a:t> </a:t>
            </a:r>
            <a:r>
              <a:rPr b="1" spc="125" dirty="0">
                <a:latin typeface="Gill Sans MT"/>
                <a:cs typeface="Gill Sans MT"/>
              </a:rPr>
              <a:t>randomness</a:t>
            </a:r>
            <a:r>
              <a:rPr b="1" spc="-20" dirty="0">
                <a:latin typeface="Gill Sans MT"/>
                <a:cs typeface="Gill Sans MT"/>
              </a:rPr>
              <a:t> </a:t>
            </a:r>
            <a:r>
              <a:rPr spc="-75" dirty="0"/>
              <a:t>will</a:t>
            </a:r>
            <a:r>
              <a:rPr spc="-140" dirty="0"/>
              <a:t> </a:t>
            </a:r>
            <a:r>
              <a:rPr dirty="0"/>
              <a:t>be</a:t>
            </a:r>
            <a:r>
              <a:rPr spc="-140" dirty="0"/>
              <a:t> </a:t>
            </a:r>
            <a:r>
              <a:rPr b="1" dirty="0">
                <a:latin typeface="Gill Sans MT"/>
                <a:cs typeface="Gill Sans MT"/>
              </a:rPr>
              <a:t>more</a:t>
            </a:r>
            <a:r>
              <a:rPr b="1" spc="-160" dirty="0">
                <a:latin typeface="Gill Sans MT"/>
                <a:cs typeface="Gill Sans MT"/>
              </a:rPr>
              <a:t> </a:t>
            </a:r>
            <a:r>
              <a:rPr b="1" spc="70" dirty="0">
                <a:latin typeface="Gill Sans MT"/>
                <a:cs typeface="Gill Sans MT"/>
              </a:rPr>
              <a:t>likely</a:t>
            </a:r>
            <a:r>
              <a:rPr b="1" spc="-20" dirty="0">
                <a:latin typeface="Gill Sans MT"/>
                <a:cs typeface="Gill Sans MT"/>
              </a:rPr>
              <a:t> </a:t>
            </a:r>
            <a:r>
              <a:rPr spc="-45" dirty="0"/>
              <a:t>than</a:t>
            </a:r>
            <a:r>
              <a:rPr spc="-140" dirty="0"/>
              <a:t> </a:t>
            </a:r>
            <a:r>
              <a:rPr spc="-75" dirty="0"/>
              <a:t>individuals</a:t>
            </a:r>
            <a:r>
              <a:rPr spc="-140" dirty="0"/>
              <a:t> </a:t>
            </a:r>
            <a:r>
              <a:rPr dirty="0"/>
              <a:t>who</a:t>
            </a:r>
            <a:r>
              <a:rPr spc="-140" dirty="0"/>
              <a:t> </a:t>
            </a:r>
            <a:r>
              <a:rPr dirty="0"/>
              <a:t>do</a:t>
            </a:r>
            <a:r>
              <a:rPr spc="-140" dirty="0"/>
              <a:t> </a:t>
            </a:r>
            <a:r>
              <a:rPr spc="-25" dirty="0"/>
              <a:t>not </a:t>
            </a:r>
            <a:r>
              <a:rPr dirty="0"/>
              <a:t>to</a:t>
            </a:r>
            <a:r>
              <a:rPr spc="-170" dirty="0"/>
              <a:t> </a:t>
            </a:r>
            <a:r>
              <a:rPr spc="-60" dirty="0"/>
              <a:t>support</a:t>
            </a:r>
            <a:r>
              <a:rPr spc="-165" dirty="0"/>
              <a:t> </a:t>
            </a:r>
            <a:r>
              <a:rPr spc="-45" dirty="0"/>
              <a:t>redistributive</a:t>
            </a:r>
            <a:r>
              <a:rPr spc="-165" dirty="0"/>
              <a:t> </a:t>
            </a:r>
            <a:r>
              <a:rPr spc="-25" dirty="0"/>
              <a:t>economic</a:t>
            </a:r>
            <a:r>
              <a:rPr spc="-170" dirty="0"/>
              <a:t> </a:t>
            </a:r>
            <a:r>
              <a:rPr spc="-25" dirty="0"/>
              <a:t>policy</a:t>
            </a:r>
            <a:r>
              <a:rPr spc="-165" dirty="0"/>
              <a:t> </a:t>
            </a:r>
            <a:r>
              <a:rPr spc="-10" dirty="0"/>
              <a:t>(</a:t>
            </a:r>
            <a:r>
              <a:rPr b="1" spc="-10" dirty="0">
                <a:solidFill>
                  <a:srgbClr val="00BE62"/>
                </a:solidFill>
                <a:latin typeface="Gill Sans MT"/>
                <a:cs typeface="Gill Sans MT"/>
              </a:rPr>
              <a:t>SUPPORTED</a:t>
            </a:r>
            <a:r>
              <a:rPr spc="-10" dirty="0">
                <a:solidFill>
                  <a:srgbClr val="00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9" dirty="0"/>
              <a:t>MAIN</a:t>
            </a:r>
            <a:r>
              <a:rPr spc="-950" dirty="0"/>
              <a:t> </a:t>
            </a:r>
            <a:r>
              <a:rPr spc="-645" dirty="0"/>
              <a:t>RESEARCH</a:t>
            </a:r>
            <a:r>
              <a:rPr spc="-944" dirty="0"/>
              <a:t> </a:t>
            </a:r>
            <a:r>
              <a:rPr spc="-590" dirty="0"/>
              <a:t>QUESTION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6000" y="2432152"/>
            <a:ext cx="14001115" cy="3740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5"/>
              </a:spcBef>
              <a:tabLst>
                <a:tab pos="822960" algn="l"/>
              </a:tabLst>
            </a:pPr>
            <a:r>
              <a:rPr sz="4200" dirty="0">
                <a:latin typeface="Lucida Sans"/>
                <a:cs typeface="Lucida Sans"/>
              </a:rPr>
              <a:t>How</a:t>
            </a:r>
            <a:r>
              <a:rPr sz="4200" spc="-200" dirty="0">
                <a:latin typeface="Lucida Sans"/>
                <a:cs typeface="Lucida Sans"/>
              </a:rPr>
              <a:t> </a:t>
            </a:r>
            <a:r>
              <a:rPr sz="4200" dirty="0">
                <a:latin typeface="Lucida Sans"/>
                <a:cs typeface="Lucida Sans"/>
              </a:rPr>
              <a:t>do</a:t>
            </a:r>
            <a:r>
              <a:rPr sz="4200" spc="-200" dirty="0">
                <a:latin typeface="Lucida Sans"/>
                <a:cs typeface="Lucida Sans"/>
              </a:rPr>
              <a:t> </a:t>
            </a:r>
            <a:r>
              <a:rPr sz="4200" dirty="0">
                <a:latin typeface="Lucida Sans"/>
                <a:cs typeface="Lucida Sans"/>
              </a:rPr>
              <a:t>worldviews</a:t>
            </a:r>
            <a:r>
              <a:rPr sz="4200" spc="-200" dirty="0">
                <a:latin typeface="Lucida Sans"/>
                <a:cs typeface="Lucida Sans"/>
              </a:rPr>
              <a:t> </a:t>
            </a:r>
            <a:r>
              <a:rPr sz="4200" spc="-85" dirty="0">
                <a:latin typeface="Lucida Sans"/>
                <a:cs typeface="Lucida Sans"/>
              </a:rPr>
              <a:t>underlying</a:t>
            </a:r>
            <a:r>
              <a:rPr sz="4200" spc="-200" dirty="0">
                <a:latin typeface="Lucida Sans"/>
                <a:cs typeface="Lucida Sans"/>
              </a:rPr>
              <a:t> </a:t>
            </a:r>
            <a:r>
              <a:rPr sz="4200" spc="-95" dirty="0">
                <a:latin typeface="Lucida Sans"/>
                <a:cs typeface="Lucida Sans"/>
              </a:rPr>
              <a:t>popular</a:t>
            </a:r>
            <a:r>
              <a:rPr sz="4200" spc="-200" dirty="0">
                <a:latin typeface="Lucida Sans"/>
                <a:cs typeface="Lucida Sans"/>
              </a:rPr>
              <a:t> </a:t>
            </a:r>
            <a:r>
              <a:rPr sz="4200" spc="-10" dirty="0">
                <a:latin typeface="Lucida Sans"/>
                <a:cs typeface="Lucida Sans"/>
              </a:rPr>
              <a:t>understandings </a:t>
            </a:r>
            <a:r>
              <a:rPr sz="4200" spc="-25" dirty="0">
                <a:latin typeface="Lucida Sans"/>
                <a:cs typeface="Lucida Sans"/>
              </a:rPr>
              <a:t>of</a:t>
            </a:r>
            <a:r>
              <a:rPr sz="4200" dirty="0">
                <a:latin typeface="Lucida Sans"/>
                <a:cs typeface="Lucida Sans"/>
              </a:rPr>
              <a:t>	poverty,</a:t>
            </a:r>
            <a:r>
              <a:rPr sz="4200" spc="-265" dirty="0">
                <a:latin typeface="Lucida Sans"/>
                <a:cs typeface="Lucida Sans"/>
              </a:rPr>
              <a:t> </a:t>
            </a:r>
            <a:r>
              <a:rPr sz="4200" spc="-45" dirty="0">
                <a:latin typeface="Lucida Sans"/>
                <a:cs typeface="Lucida Sans"/>
              </a:rPr>
              <a:t>namely</a:t>
            </a:r>
            <a:r>
              <a:rPr sz="4200" spc="-265" dirty="0">
                <a:latin typeface="Lucida Sans"/>
                <a:cs typeface="Lucida Sans"/>
              </a:rPr>
              <a:t> </a:t>
            </a:r>
            <a:r>
              <a:rPr sz="4200" dirty="0">
                <a:latin typeface="Lucida Sans"/>
                <a:cs typeface="Lucida Sans"/>
              </a:rPr>
              <a:t>those</a:t>
            </a:r>
            <a:r>
              <a:rPr sz="4200" spc="-265" dirty="0">
                <a:latin typeface="Lucida Sans"/>
                <a:cs typeface="Lucida Sans"/>
              </a:rPr>
              <a:t> </a:t>
            </a:r>
            <a:r>
              <a:rPr sz="4200" dirty="0">
                <a:latin typeface="Lucida Sans"/>
                <a:cs typeface="Lucida Sans"/>
              </a:rPr>
              <a:t>worldviews</a:t>
            </a:r>
            <a:r>
              <a:rPr sz="4200" spc="-265" dirty="0">
                <a:latin typeface="Lucida Sans"/>
                <a:cs typeface="Lucida Sans"/>
              </a:rPr>
              <a:t> </a:t>
            </a:r>
            <a:r>
              <a:rPr sz="4200" spc="-35" dirty="0">
                <a:latin typeface="Lucida Sans"/>
                <a:cs typeface="Lucida Sans"/>
              </a:rPr>
              <a:t>that</a:t>
            </a:r>
            <a:r>
              <a:rPr sz="4200" spc="-265" dirty="0">
                <a:latin typeface="Lucida Sans"/>
                <a:cs typeface="Lucida Sans"/>
              </a:rPr>
              <a:t> </a:t>
            </a:r>
            <a:r>
              <a:rPr sz="4200" spc="-10" dirty="0">
                <a:latin typeface="Lucida Sans"/>
                <a:cs typeface="Lucida Sans"/>
              </a:rPr>
              <a:t>attribute </a:t>
            </a:r>
            <a:r>
              <a:rPr sz="4200" dirty="0">
                <a:latin typeface="Lucida Sans"/>
                <a:cs typeface="Lucida Sans"/>
              </a:rPr>
              <a:t>poverty</a:t>
            </a:r>
            <a:r>
              <a:rPr sz="4200" spc="-195" dirty="0">
                <a:latin typeface="Lucida Sans"/>
                <a:cs typeface="Lucida Sans"/>
              </a:rPr>
              <a:t> </a:t>
            </a:r>
            <a:r>
              <a:rPr sz="4200" spc="-114" dirty="0">
                <a:latin typeface="Lucida Sans"/>
                <a:cs typeface="Lucida Sans"/>
              </a:rPr>
              <a:t>primarily</a:t>
            </a:r>
            <a:r>
              <a:rPr sz="4200" spc="-195" dirty="0">
                <a:latin typeface="Lucida Sans"/>
                <a:cs typeface="Lucida Sans"/>
              </a:rPr>
              <a:t> </a:t>
            </a:r>
            <a:r>
              <a:rPr sz="4200" dirty="0">
                <a:latin typeface="Lucida Sans"/>
                <a:cs typeface="Lucida Sans"/>
              </a:rPr>
              <a:t>to</a:t>
            </a:r>
            <a:r>
              <a:rPr sz="4200" spc="-195" dirty="0">
                <a:latin typeface="Lucida Sans"/>
                <a:cs typeface="Lucida Sans"/>
              </a:rPr>
              <a:t> </a:t>
            </a:r>
            <a:r>
              <a:rPr sz="4200" dirty="0">
                <a:latin typeface="Lucida Sans"/>
                <a:cs typeface="Lucida Sans"/>
              </a:rPr>
              <a:t>factors</a:t>
            </a:r>
            <a:r>
              <a:rPr sz="4200" spc="-195" dirty="0">
                <a:latin typeface="Lucida Sans"/>
                <a:cs typeface="Lucida Sans"/>
              </a:rPr>
              <a:t> </a:t>
            </a:r>
            <a:r>
              <a:rPr sz="4200" spc="-100" dirty="0">
                <a:latin typeface="Lucida Sans"/>
                <a:cs typeface="Lucida Sans"/>
              </a:rPr>
              <a:t>within</a:t>
            </a:r>
            <a:r>
              <a:rPr sz="4200" spc="-190" dirty="0">
                <a:latin typeface="Lucida Sans"/>
                <a:cs typeface="Lucida Sans"/>
              </a:rPr>
              <a:t> </a:t>
            </a:r>
            <a:r>
              <a:rPr sz="4200" spc="-55" dirty="0">
                <a:latin typeface="Lucida Sans"/>
                <a:cs typeface="Lucida Sans"/>
              </a:rPr>
              <a:t>neither</a:t>
            </a:r>
            <a:r>
              <a:rPr sz="4200" spc="-195" dirty="0">
                <a:latin typeface="Lucida Sans"/>
                <a:cs typeface="Lucida Sans"/>
              </a:rPr>
              <a:t> </a:t>
            </a:r>
            <a:r>
              <a:rPr sz="4200" spc="-114" dirty="0">
                <a:latin typeface="Lucida Sans"/>
                <a:cs typeface="Lucida Sans"/>
              </a:rPr>
              <a:t>individual</a:t>
            </a:r>
            <a:r>
              <a:rPr sz="4200" spc="-195" dirty="0">
                <a:latin typeface="Lucida Sans"/>
                <a:cs typeface="Lucida Sans"/>
              </a:rPr>
              <a:t> </a:t>
            </a:r>
            <a:r>
              <a:rPr sz="4200" spc="-25" dirty="0">
                <a:latin typeface="Lucida Sans"/>
                <a:cs typeface="Lucida Sans"/>
              </a:rPr>
              <a:t>nor </a:t>
            </a:r>
            <a:r>
              <a:rPr sz="4200" spc="-10" dirty="0">
                <a:latin typeface="Lucida Sans"/>
                <a:cs typeface="Lucida Sans"/>
              </a:rPr>
              <a:t>societal</a:t>
            </a:r>
            <a:r>
              <a:rPr sz="4200" spc="-260" dirty="0">
                <a:latin typeface="Lucida Sans"/>
                <a:cs typeface="Lucida Sans"/>
              </a:rPr>
              <a:t> </a:t>
            </a:r>
            <a:r>
              <a:rPr sz="4200" spc="-75" dirty="0">
                <a:latin typeface="Lucida Sans"/>
                <a:cs typeface="Lucida Sans"/>
              </a:rPr>
              <a:t>control,</a:t>
            </a:r>
            <a:r>
              <a:rPr sz="4200" spc="-260" dirty="0">
                <a:latin typeface="Lucida Sans"/>
                <a:cs typeface="Lucida Sans"/>
              </a:rPr>
              <a:t> </a:t>
            </a:r>
            <a:r>
              <a:rPr sz="4200" spc="-55" dirty="0">
                <a:latin typeface="Lucida Sans"/>
                <a:cs typeface="Lucida Sans"/>
              </a:rPr>
              <a:t>influence</a:t>
            </a:r>
            <a:r>
              <a:rPr sz="4200" spc="-254" dirty="0">
                <a:latin typeface="Lucida Sans"/>
                <a:cs typeface="Lucida Sans"/>
              </a:rPr>
              <a:t> </a:t>
            </a:r>
            <a:r>
              <a:rPr sz="4200" spc="-40" dirty="0">
                <a:latin typeface="Lucida Sans"/>
                <a:cs typeface="Lucida Sans"/>
              </a:rPr>
              <a:t>attitudes</a:t>
            </a:r>
            <a:r>
              <a:rPr sz="4200" spc="-260" dirty="0">
                <a:latin typeface="Lucida Sans"/>
                <a:cs typeface="Lucida Sans"/>
              </a:rPr>
              <a:t> </a:t>
            </a:r>
            <a:r>
              <a:rPr sz="4200" spc="-10" dirty="0">
                <a:latin typeface="Lucida Sans"/>
                <a:cs typeface="Lucida Sans"/>
              </a:rPr>
              <a:t>toward </a:t>
            </a:r>
            <a:r>
              <a:rPr sz="4200" spc="-60" dirty="0">
                <a:latin typeface="Lucida Sans"/>
                <a:cs typeface="Lucida Sans"/>
              </a:rPr>
              <a:t>redistributive</a:t>
            </a:r>
            <a:r>
              <a:rPr sz="4200" spc="-240" dirty="0">
                <a:latin typeface="Lucida Sans"/>
                <a:cs typeface="Lucida Sans"/>
              </a:rPr>
              <a:t> </a:t>
            </a:r>
            <a:r>
              <a:rPr sz="4200" spc="-25" dirty="0">
                <a:latin typeface="Lucida Sans"/>
                <a:cs typeface="Lucida Sans"/>
              </a:rPr>
              <a:t>economic</a:t>
            </a:r>
            <a:r>
              <a:rPr sz="4200" spc="-240" dirty="0">
                <a:latin typeface="Lucida Sans"/>
                <a:cs typeface="Lucida Sans"/>
              </a:rPr>
              <a:t> </a:t>
            </a:r>
            <a:r>
              <a:rPr sz="4200" spc="-10" dirty="0">
                <a:latin typeface="Lucida Sans"/>
                <a:cs typeface="Lucida Sans"/>
              </a:rPr>
              <a:t>policy?</a:t>
            </a:r>
            <a:endParaRPr sz="42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4" dirty="0"/>
              <a:t>WHY</a:t>
            </a:r>
            <a:r>
              <a:rPr spc="-944" dirty="0"/>
              <a:t> </a:t>
            </a:r>
            <a:r>
              <a:rPr spc="-685" dirty="0"/>
              <a:t>ASK</a:t>
            </a:r>
            <a:r>
              <a:rPr spc="-944" dirty="0"/>
              <a:t> </a:t>
            </a:r>
            <a:r>
              <a:rPr spc="-615" dirty="0"/>
              <a:t>THIS</a:t>
            </a:r>
            <a:r>
              <a:rPr spc="-940" dirty="0"/>
              <a:t> </a:t>
            </a:r>
            <a:r>
              <a:rPr spc="-570" dirty="0"/>
              <a:t>QUESTION?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6844" y="2864771"/>
            <a:ext cx="121592" cy="12159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56844" y="4719055"/>
            <a:ext cx="121592" cy="12159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6844" y="6573340"/>
            <a:ext cx="121592" cy="12159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462849" y="2578970"/>
            <a:ext cx="15591155" cy="605853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2950" b="1" spc="55" dirty="0">
                <a:solidFill>
                  <a:srgbClr val="212121"/>
                </a:solidFill>
                <a:latin typeface="Gill Sans MT"/>
                <a:cs typeface="Gill Sans MT"/>
              </a:rPr>
              <a:t>Incomplete</a:t>
            </a:r>
            <a:r>
              <a:rPr sz="2950" b="1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80" dirty="0">
                <a:solidFill>
                  <a:srgbClr val="212121"/>
                </a:solidFill>
                <a:latin typeface="Gill Sans MT"/>
                <a:cs typeface="Gill Sans MT"/>
              </a:rPr>
              <a:t>picture</a:t>
            </a:r>
            <a:r>
              <a:rPr sz="2950" b="1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70" dirty="0">
                <a:solidFill>
                  <a:srgbClr val="212121"/>
                </a:solidFill>
                <a:latin typeface="Gill Sans MT"/>
                <a:cs typeface="Gill Sans MT"/>
              </a:rPr>
              <a:t>of</a:t>
            </a:r>
            <a:r>
              <a:rPr sz="2950" b="1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00" dirty="0">
                <a:solidFill>
                  <a:srgbClr val="212121"/>
                </a:solidFill>
                <a:latin typeface="Gill Sans MT"/>
                <a:cs typeface="Gill Sans MT"/>
              </a:rPr>
              <a:t>poverty</a:t>
            </a:r>
            <a:r>
              <a:rPr sz="2950" b="1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dirty="0">
                <a:solidFill>
                  <a:srgbClr val="212121"/>
                </a:solidFill>
                <a:latin typeface="Gill Sans MT"/>
                <a:cs typeface="Gill Sans MT"/>
              </a:rPr>
              <a:t>attribution</a:t>
            </a:r>
            <a:r>
              <a:rPr sz="2950" b="1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10" dirty="0">
                <a:solidFill>
                  <a:srgbClr val="212121"/>
                </a:solidFill>
                <a:latin typeface="Gill Sans MT"/>
                <a:cs typeface="Gill Sans MT"/>
              </a:rPr>
              <a:t>frameworks</a:t>
            </a:r>
            <a:r>
              <a:rPr sz="2950" b="1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40" dirty="0">
                <a:solidFill>
                  <a:srgbClr val="212121"/>
                </a:solidFill>
                <a:latin typeface="Gill Sans MT"/>
                <a:cs typeface="Gill Sans MT"/>
              </a:rPr>
              <a:t>and</a:t>
            </a:r>
            <a:r>
              <a:rPr sz="2950" b="1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00" dirty="0">
                <a:solidFill>
                  <a:srgbClr val="212121"/>
                </a:solidFill>
                <a:latin typeface="Gill Sans MT"/>
                <a:cs typeface="Gill Sans MT"/>
              </a:rPr>
              <a:t>economic</a:t>
            </a:r>
            <a:r>
              <a:rPr sz="2950" b="1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20" dirty="0">
                <a:solidFill>
                  <a:srgbClr val="212121"/>
                </a:solidFill>
                <a:latin typeface="Gill Sans MT"/>
                <a:cs typeface="Gill Sans MT"/>
              </a:rPr>
              <a:t>policy</a:t>
            </a:r>
            <a:r>
              <a:rPr sz="2950" b="1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80" dirty="0">
                <a:solidFill>
                  <a:srgbClr val="212121"/>
                </a:solidFill>
                <a:latin typeface="Gill Sans MT"/>
                <a:cs typeface="Gill Sans MT"/>
              </a:rPr>
              <a:t>attitudes</a:t>
            </a:r>
            <a:endParaRPr sz="2950">
              <a:latin typeface="Gill Sans MT"/>
              <a:cs typeface="Gill Sans MT"/>
            </a:endParaRPr>
          </a:p>
          <a:p>
            <a:pPr marL="521970" indent="-240665">
              <a:lnSpc>
                <a:spcPct val="100000"/>
              </a:lnSpc>
              <a:spcBef>
                <a:spcPts val="530"/>
              </a:spcBef>
              <a:buChar char="-"/>
              <a:tabLst>
                <a:tab pos="521970" algn="l"/>
              </a:tabLst>
            </a:pP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Effects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of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70" dirty="0">
                <a:solidFill>
                  <a:srgbClr val="212121"/>
                </a:solidFill>
                <a:latin typeface="Lucida Sans"/>
                <a:cs typeface="Lucida Sans"/>
              </a:rPr>
              <a:t>individualism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50" dirty="0">
                <a:solidFill>
                  <a:srgbClr val="212121"/>
                </a:solidFill>
                <a:latin typeface="Lucida Sans"/>
                <a:cs typeface="Lucida Sans"/>
              </a:rPr>
              <a:t>structuralism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55" dirty="0">
                <a:solidFill>
                  <a:srgbClr val="212121"/>
                </a:solidFill>
                <a:latin typeface="Lucida Sans"/>
                <a:cs typeface="Lucida Sans"/>
              </a:rPr>
              <a:t>known,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35" dirty="0">
                <a:solidFill>
                  <a:srgbClr val="212121"/>
                </a:solidFill>
                <a:latin typeface="Lucida Sans"/>
                <a:cs typeface="Lucida Sans"/>
              </a:rPr>
              <a:t>“fatalism”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less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25" dirty="0">
                <a:solidFill>
                  <a:srgbClr val="212121"/>
                </a:solidFill>
                <a:latin typeface="Lucida Sans"/>
                <a:cs typeface="Lucida Sans"/>
              </a:rPr>
              <a:t>so</a:t>
            </a:r>
            <a:endParaRPr sz="2550">
              <a:latin typeface="Lucida Sans"/>
              <a:cs typeface="Lucida Sans"/>
            </a:endParaRPr>
          </a:p>
          <a:p>
            <a:pPr marL="521970" indent="-240665">
              <a:lnSpc>
                <a:spcPct val="100000"/>
              </a:lnSpc>
              <a:spcBef>
                <a:spcPts val="450"/>
              </a:spcBef>
              <a:buChar char="-"/>
              <a:tabLst>
                <a:tab pos="521970" algn="l"/>
              </a:tabLst>
            </a:pP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Concept</a:t>
            </a:r>
            <a:r>
              <a:rPr sz="255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of</a:t>
            </a:r>
            <a:r>
              <a:rPr sz="2550" spc="-14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45" dirty="0">
                <a:solidFill>
                  <a:srgbClr val="212121"/>
                </a:solidFill>
                <a:latin typeface="Lucida Sans"/>
                <a:cs typeface="Lucida Sans"/>
              </a:rPr>
              <a:t>fatalism</a:t>
            </a:r>
            <a:r>
              <a:rPr sz="2550" spc="-14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35" dirty="0">
                <a:solidFill>
                  <a:srgbClr val="212121"/>
                </a:solidFill>
                <a:latin typeface="Lucida Sans"/>
                <a:cs typeface="Lucida Sans"/>
              </a:rPr>
              <a:t>fails</a:t>
            </a:r>
            <a:r>
              <a:rPr sz="2550" spc="-14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to</a:t>
            </a:r>
            <a:r>
              <a:rPr sz="2550" spc="-14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consider</a:t>
            </a:r>
            <a:r>
              <a:rPr sz="2550" spc="-14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70" dirty="0">
                <a:solidFill>
                  <a:srgbClr val="212121"/>
                </a:solidFill>
                <a:latin typeface="Lucida Sans"/>
                <a:cs typeface="Lucida Sans"/>
              </a:rPr>
              <a:t>predeterminism/plan</a:t>
            </a:r>
            <a:r>
              <a:rPr sz="2550" spc="-13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2550" spc="-14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purpose</a:t>
            </a:r>
            <a:endParaRPr sz="25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955"/>
              </a:spcBef>
              <a:buClr>
                <a:srgbClr val="212121"/>
              </a:buClr>
              <a:buFont typeface="Lucida Sans"/>
              <a:buChar char="-"/>
            </a:pPr>
            <a:endParaRPr sz="25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</a:pPr>
            <a:r>
              <a:rPr sz="2950" b="1" spc="70" dirty="0">
                <a:solidFill>
                  <a:srgbClr val="212121"/>
                </a:solidFill>
                <a:latin typeface="Gill Sans MT"/>
                <a:cs typeface="Gill Sans MT"/>
              </a:rPr>
              <a:t>Promising</a:t>
            </a:r>
            <a:r>
              <a:rPr sz="2950" b="1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35" dirty="0">
                <a:solidFill>
                  <a:srgbClr val="212121"/>
                </a:solidFill>
                <a:latin typeface="Gill Sans MT"/>
                <a:cs typeface="Gill Sans MT"/>
              </a:rPr>
              <a:t>research</a:t>
            </a:r>
            <a:r>
              <a:rPr sz="2950" b="1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90" dirty="0">
                <a:solidFill>
                  <a:srgbClr val="212121"/>
                </a:solidFill>
                <a:latin typeface="Gill Sans MT"/>
                <a:cs typeface="Gill Sans MT"/>
              </a:rPr>
              <a:t>on</a:t>
            </a:r>
            <a:r>
              <a:rPr sz="2950" b="1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6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950" b="1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204" dirty="0">
                <a:solidFill>
                  <a:srgbClr val="212121"/>
                </a:solidFill>
                <a:latin typeface="Gill Sans MT"/>
                <a:cs typeface="Gill Sans MT"/>
              </a:rPr>
              <a:t>effects</a:t>
            </a:r>
            <a:r>
              <a:rPr sz="2950" b="1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70" dirty="0">
                <a:solidFill>
                  <a:srgbClr val="212121"/>
                </a:solidFill>
                <a:latin typeface="Gill Sans MT"/>
                <a:cs typeface="Gill Sans MT"/>
              </a:rPr>
              <a:t>of</a:t>
            </a:r>
            <a:r>
              <a:rPr sz="2950" b="1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00" dirty="0">
                <a:solidFill>
                  <a:srgbClr val="212121"/>
                </a:solidFill>
                <a:latin typeface="Gill Sans MT"/>
                <a:cs typeface="Gill Sans MT"/>
              </a:rPr>
              <a:t>fatalism</a:t>
            </a:r>
            <a:r>
              <a:rPr sz="2950" b="1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60" dirty="0">
                <a:solidFill>
                  <a:srgbClr val="212121"/>
                </a:solidFill>
                <a:latin typeface="Gill Sans MT"/>
                <a:cs typeface="Gill Sans MT"/>
              </a:rPr>
              <a:t>in</a:t>
            </a:r>
            <a:r>
              <a:rPr sz="2950" b="1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dirty="0">
                <a:solidFill>
                  <a:srgbClr val="212121"/>
                </a:solidFill>
                <a:latin typeface="Gill Sans MT"/>
                <a:cs typeface="Gill Sans MT"/>
              </a:rPr>
              <a:t>other</a:t>
            </a:r>
            <a:r>
              <a:rPr sz="2950" b="1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35" dirty="0">
                <a:solidFill>
                  <a:srgbClr val="212121"/>
                </a:solidFill>
                <a:latin typeface="Gill Sans MT"/>
                <a:cs typeface="Gill Sans MT"/>
              </a:rPr>
              <a:t>areas</a:t>
            </a:r>
            <a:endParaRPr sz="2950">
              <a:latin typeface="Gill Sans MT"/>
              <a:cs typeface="Gill Sans MT"/>
            </a:endParaRPr>
          </a:p>
          <a:p>
            <a:pPr marL="521970" indent="-240665">
              <a:lnSpc>
                <a:spcPct val="100000"/>
              </a:lnSpc>
              <a:spcBef>
                <a:spcPts val="535"/>
              </a:spcBef>
              <a:buChar char="-"/>
              <a:tabLst>
                <a:tab pos="521970" algn="l"/>
              </a:tabLst>
            </a:pP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Shown</a:t>
            </a:r>
            <a:r>
              <a:rPr sz="255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to</a:t>
            </a:r>
            <a:r>
              <a:rPr sz="2550" spc="-1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35" dirty="0">
                <a:solidFill>
                  <a:srgbClr val="212121"/>
                </a:solidFill>
                <a:latin typeface="Lucida Sans"/>
                <a:cs typeface="Lucida Sans"/>
              </a:rPr>
              <a:t>influence</a:t>
            </a:r>
            <a:r>
              <a:rPr sz="255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55" dirty="0">
                <a:solidFill>
                  <a:srgbClr val="212121"/>
                </a:solidFill>
                <a:latin typeface="Lucida Sans"/>
                <a:cs typeface="Lucida Sans"/>
              </a:rPr>
              <a:t>motivation</a:t>
            </a:r>
            <a:r>
              <a:rPr sz="2550" spc="-1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2550" spc="-1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effort</a:t>
            </a:r>
            <a:endParaRPr sz="2550">
              <a:latin typeface="Lucida Sans"/>
              <a:cs typeface="Lucida Sans"/>
            </a:endParaRPr>
          </a:p>
          <a:p>
            <a:pPr marL="521970" indent="-240665">
              <a:lnSpc>
                <a:spcPct val="100000"/>
              </a:lnSpc>
              <a:spcBef>
                <a:spcPts val="450"/>
              </a:spcBef>
              <a:buChar char="-"/>
              <a:tabLst>
                <a:tab pos="521970" algn="l"/>
              </a:tabLst>
            </a:pP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Health-related</a:t>
            </a:r>
            <a:r>
              <a:rPr sz="2550" spc="-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20" dirty="0">
                <a:solidFill>
                  <a:srgbClr val="212121"/>
                </a:solidFill>
                <a:latin typeface="Lucida Sans"/>
                <a:cs typeface="Lucida Sans"/>
              </a:rPr>
              <a:t>tasks,</a:t>
            </a:r>
            <a:r>
              <a:rPr sz="2550" spc="-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donation</a:t>
            </a:r>
            <a:endParaRPr sz="25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955"/>
              </a:spcBef>
              <a:buClr>
                <a:srgbClr val="212121"/>
              </a:buClr>
              <a:buFont typeface="Lucida Sans"/>
              <a:buChar char="-"/>
            </a:pPr>
            <a:endParaRPr sz="25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</a:pPr>
            <a:r>
              <a:rPr sz="2950" b="1" spc="50" dirty="0">
                <a:solidFill>
                  <a:srgbClr val="212121"/>
                </a:solidFill>
                <a:latin typeface="Gill Sans MT"/>
                <a:cs typeface="Gill Sans MT"/>
              </a:rPr>
              <a:t>Importance</a:t>
            </a:r>
            <a:r>
              <a:rPr sz="2950" b="1" spc="-12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70" dirty="0">
                <a:solidFill>
                  <a:srgbClr val="212121"/>
                </a:solidFill>
                <a:latin typeface="Gill Sans MT"/>
                <a:cs typeface="Gill Sans MT"/>
              </a:rPr>
              <a:t>of</a:t>
            </a:r>
            <a:r>
              <a:rPr sz="2950" b="1" spc="-1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90" dirty="0">
                <a:solidFill>
                  <a:srgbClr val="212121"/>
                </a:solidFill>
                <a:latin typeface="Gill Sans MT"/>
                <a:cs typeface="Gill Sans MT"/>
              </a:rPr>
              <a:t>attitudes</a:t>
            </a:r>
            <a:r>
              <a:rPr sz="2950" b="1" spc="-1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80" dirty="0">
                <a:solidFill>
                  <a:srgbClr val="212121"/>
                </a:solidFill>
                <a:latin typeface="Gill Sans MT"/>
                <a:cs typeface="Gill Sans MT"/>
              </a:rPr>
              <a:t>toward</a:t>
            </a:r>
            <a:r>
              <a:rPr sz="2950" b="1" spc="-1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80" dirty="0">
                <a:solidFill>
                  <a:srgbClr val="212121"/>
                </a:solidFill>
                <a:latin typeface="Gill Sans MT"/>
                <a:cs typeface="Gill Sans MT"/>
              </a:rPr>
              <a:t>redistributive</a:t>
            </a:r>
            <a:r>
              <a:rPr sz="2950" b="1" spc="-1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00" dirty="0">
                <a:solidFill>
                  <a:srgbClr val="212121"/>
                </a:solidFill>
                <a:latin typeface="Gill Sans MT"/>
                <a:cs typeface="Gill Sans MT"/>
              </a:rPr>
              <a:t>economic</a:t>
            </a:r>
            <a:r>
              <a:rPr sz="2950" b="1" spc="-1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50" b="1" spc="110" dirty="0">
                <a:solidFill>
                  <a:srgbClr val="212121"/>
                </a:solidFill>
                <a:latin typeface="Gill Sans MT"/>
                <a:cs typeface="Gill Sans MT"/>
              </a:rPr>
              <a:t>policy</a:t>
            </a:r>
            <a:endParaRPr sz="2950">
              <a:latin typeface="Gill Sans MT"/>
              <a:cs typeface="Gill Sans MT"/>
            </a:endParaRPr>
          </a:p>
          <a:p>
            <a:pPr marL="613410" lvl="1" indent="-240665">
              <a:lnSpc>
                <a:spcPct val="100000"/>
              </a:lnSpc>
              <a:spcBef>
                <a:spcPts val="530"/>
              </a:spcBef>
              <a:buChar char="-"/>
              <a:tabLst>
                <a:tab pos="613410" algn="l"/>
              </a:tabLst>
            </a:pPr>
            <a:r>
              <a:rPr sz="2550" spc="110" dirty="0">
                <a:solidFill>
                  <a:srgbClr val="212121"/>
                </a:solidFill>
                <a:latin typeface="Lucida Sans"/>
                <a:cs typeface="Lucida Sans"/>
              </a:rPr>
              <a:t>30%</a:t>
            </a:r>
            <a:r>
              <a:rPr sz="255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of</a:t>
            </a:r>
            <a:r>
              <a:rPr sz="2550" spc="-10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the</a:t>
            </a:r>
            <a:r>
              <a:rPr sz="2550" spc="-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U.S.</a:t>
            </a:r>
            <a:r>
              <a:rPr sz="2550" spc="-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14" dirty="0">
                <a:solidFill>
                  <a:srgbClr val="212121"/>
                </a:solidFill>
                <a:latin typeface="Lucida Sans"/>
                <a:cs typeface="Lucida Sans"/>
              </a:rPr>
              <a:t>population/99.1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25" dirty="0">
                <a:solidFill>
                  <a:srgbClr val="212121"/>
                </a:solidFill>
                <a:latin typeface="Lucida Sans"/>
                <a:cs typeface="Lucida Sans"/>
              </a:rPr>
              <a:t>million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people</a:t>
            </a:r>
            <a:r>
              <a:rPr sz="2550" spc="-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25" dirty="0">
                <a:solidFill>
                  <a:srgbClr val="212121"/>
                </a:solidFill>
                <a:latin typeface="Lucida Sans"/>
                <a:cs typeface="Lucida Sans"/>
              </a:rPr>
              <a:t>participated</a:t>
            </a:r>
            <a:r>
              <a:rPr sz="2550" spc="-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14" dirty="0">
                <a:solidFill>
                  <a:srgbClr val="212121"/>
                </a:solidFill>
                <a:latin typeface="Lucida Sans"/>
                <a:cs typeface="Lucida Sans"/>
              </a:rPr>
              <a:t>in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the</a:t>
            </a:r>
            <a:r>
              <a:rPr sz="2550" spc="-10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social</a:t>
            </a:r>
            <a:r>
              <a:rPr sz="2550" spc="-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safety</a:t>
            </a:r>
            <a:r>
              <a:rPr sz="2550" spc="-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net</a:t>
            </a:r>
            <a:r>
              <a:rPr sz="2550" spc="-9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14" dirty="0">
                <a:solidFill>
                  <a:srgbClr val="212121"/>
                </a:solidFill>
                <a:latin typeface="Lucida Sans"/>
                <a:cs typeface="Lucida Sans"/>
              </a:rPr>
              <a:t>in</a:t>
            </a:r>
            <a:r>
              <a:rPr sz="2550" spc="-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20" dirty="0">
                <a:solidFill>
                  <a:srgbClr val="212121"/>
                </a:solidFill>
                <a:latin typeface="Lucida Sans"/>
                <a:cs typeface="Lucida Sans"/>
              </a:rPr>
              <a:t>2019</a:t>
            </a:r>
            <a:endParaRPr sz="2550">
              <a:latin typeface="Lucida Sans"/>
              <a:cs typeface="Lucida Sans"/>
            </a:endParaRPr>
          </a:p>
          <a:p>
            <a:pPr marL="613410" lvl="1" indent="-240665">
              <a:lnSpc>
                <a:spcPct val="100000"/>
              </a:lnSpc>
              <a:spcBef>
                <a:spcPts val="450"/>
              </a:spcBef>
              <a:buChar char="-"/>
              <a:tabLst>
                <a:tab pos="613410" algn="l"/>
              </a:tabLst>
            </a:pP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Nearly</a:t>
            </a:r>
            <a:r>
              <a:rPr sz="2550" spc="-1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one</a:t>
            </a:r>
            <a:r>
              <a:rPr sz="2550" spc="-10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40" dirty="0">
                <a:solidFill>
                  <a:srgbClr val="212121"/>
                </a:solidFill>
                <a:latin typeface="Lucida Sans"/>
                <a:cs typeface="Lucida Sans"/>
              </a:rPr>
              <a:t>out</a:t>
            </a:r>
            <a:r>
              <a:rPr sz="2550" spc="-10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of</a:t>
            </a:r>
            <a:r>
              <a:rPr sz="2550" spc="-1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every</a:t>
            </a:r>
            <a:r>
              <a:rPr sz="2550" spc="-10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2</a:t>
            </a:r>
            <a:r>
              <a:rPr sz="2550" spc="-10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children</a:t>
            </a:r>
            <a:endParaRPr sz="2550">
              <a:latin typeface="Lucida Sans"/>
              <a:cs typeface="Lucida Sans"/>
            </a:endParaRPr>
          </a:p>
          <a:p>
            <a:pPr marL="613410" lvl="1" indent="-240665">
              <a:lnSpc>
                <a:spcPct val="100000"/>
              </a:lnSpc>
              <a:spcBef>
                <a:spcPts val="450"/>
              </a:spcBef>
              <a:buChar char="-"/>
              <a:tabLst>
                <a:tab pos="613410" algn="l"/>
              </a:tabLst>
            </a:pP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Can</a:t>
            </a:r>
            <a:r>
              <a:rPr sz="2550" spc="-17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30" dirty="0">
                <a:solidFill>
                  <a:srgbClr val="212121"/>
                </a:solidFill>
                <a:latin typeface="Lucida Sans"/>
                <a:cs typeface="Lucida Sans"/>
              </a:rPr>
              <a:t>help</a:t>
            </a:r>
            <a:r>
              <a:rPr sz="255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75" dirty="0">
                <a:solidFill>
                  <a:srgbClr val="212121"/>
                </a:solidFill>
                <a:latin typeface="Lucida Sans"/>
                <a:cs typeface="Lucida Sans"/>
              </a:rPr>
              <a:t>explain</a:t>
            </a:r>
            <a:r>
              <a:rPr sz="255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255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predict</a:t>
            </a:r>
            <a:r>
              <a:rPr sz="255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45" dirty="0">
                <a:solidFill>
                  <a:srgbClr val="212121"/>
                </a:solidFill>
                <a:latin typeface="Lucida Sans"/>
                <a:cs typeface="Lucida Sans"/>
              </a:rPr>
              <a:t>public</a:t>
            </a:r>
            <a:r>
              <a:rPr sz="255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35" dirty="0">
                <a:solidFill>
                  <a:srgbClr val="212121"/>
                </a:solidFill>
                <a:latin typeface="Lucida Sans"/>
                <a:cs typeface="Lucida Sans"/>
              </a:rPr>
              <a:t>support</a:t>
            </a:r>
            <a:r>
              <a:rPr sz="255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for</a:t>
            </a:r>
            <a:r>
              <a:rPr sz="255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social</a:t>
            </a:r>
            <a:r>
              <a:rPr sz="255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programs</a:t>
            </a:r>
            <a:endParaRPr sz="2550">
              <a:latin typeface="Lucida Sans"/>
              <a:cs typeface="Lucida Sans"/>
            </a:endParaRPr>
          </a:p>
          <a:p>
            <a:pPr marL="613410" lvl="1" indent="-240665">
              <a:lnSpc>
                <a:spcPct val="100000"/>
              </a:lnSpc>
              <a:spcBef>
                <a:spcPts val="450"/>
              </a:spcBef>
              <a:buChar char="-"/>
              <a:tabLst>
                <a:tab pos="613410" algn="l"/>
              </a:tabLst>
            </a:pP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Useful</a:t>
            </a:r>
            <a:r>
              <a:rPr sz="2550" spc="-13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for</a:t>
            </a:r>
            <a:r>
              <a:rPr sz="255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50" dirty="0">
                <a:solidFill>
                  <a:srgbClr val="212121"/>
                </a:solidFill>
                <a:latin typeface="Lucida Sans"/>
                <a:cs typeface="Lucida Sans"/>
              </a:rPr>
              <a:t>activists/politicians</a:t>
            </a:r>
            <a:r>
              <a:rPr sz="2550" spc="-13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who</a:t>
            </a:r>
            <a:r>
              <a:rPr sz="255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compose</a:t>
            </a:r>
            <a:r>
              <a:rPr sz="2550" spc="-13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255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broadcast</a:t>
            </a:r>
            <a:r>
              <a:rPr sz="255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messages</a:t>
            </a:r>
            <a:r>
              <a:rPr sz="2550" spc="-13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30" dirty="0">
                <a:solidFill>
                  <a:srgbClr val="212121"/>
                </a:solidFill>
                <a:latin typeface="Lucida Sans"/>
                <a:cs typeface="Lucida Sans"/>
              </a:rPr>
              <a:t>on</a:t>
            </a:r>
            <a:r>
              <a:rPr sz="255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dirty="0">
                <a:solidFill>
                  <a:srgbClr val="212121"/>
                </a:solidFill>
                <a:latin typeface="Lucida Sans"/>
                <a:cs typeface="Lucida Sans"/>
              </a:rPr>
              <a:t>these</a:t>
            </a:r>
            <a:r>
              <a:rPr sz="2550" spc="-13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2550" spc="-10" dirty="0">
                <a:solidFill>
                  <a:srgbClr val="212121"/>
                </a:solidFill>
                <a:latin typeface="Lucida Sans"/>
                <a:cs typeface="Lucida Sans"/>
              </a:rPr>
              <a:t>issues</a:t>
            </a:r>
            <a:endParaRPr sz="25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34" dirty="0"/>
              <a:t>CONCEPTS</a:t>
            </a:r>
            <a:r>
              <a:rPr spc="-950" dirty="0"/>
              <a:t> </a:t>
            </a:r>
            <a:r>
              <a:rPr spc="-395" dirty="0"/>
              <a:t>AND</a:t>
            </a:r>
            <a:r>
              <a:rPr spc="-944" dirty="0"/>
              <a:t> </a:t>
            </a:r>
            <a:r>
              <a:rPr spc="-645" dirty="0"/>
              <a:t>THEORY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0462" y="4837664"/>
            <a:ext cx="114300" cy="1142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0462" y="5904464"/>
            <a:ext cx="114300" cy="1142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0462" y="7504663"/>
            <a:ext cx="114300" cy="11429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363037" y="2479895"/>
            <a:ext cx="14180819" cy="635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0360" marR="951865" indent="-635" algn="ctr">
              <a:lnSpc>
                <a:spcPct val="115199"/>
              </a:lnSpc>
              <a:spcBef>
                <a:spcPts val="100"/>
              </a:spcBef>
            </a:pPr>
            <a:r>
              <a:rPr sz="3200" b="1" spc="85" dirty="0">
                <a:solidFill>
                  <a:srgbClr val="212121"/>
                </a:solidFill>
                <a:latin typeface="Gill Sans MT"/>
                <a:cs typeface="Gill Sans MT"/>
              </a:rPr>
              <a:t>Existing</a:t>
            </a:r>
            <a:r>
              <a:rPr sz="3200" b="1" spc="-1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35" dirty="0">
                <a:solidFill>
                  <a:srgbClr val="212121"/>
                </a:solidFill>
                <a:latin typeface="Gill Sans MT"/>
                <a:cs typeface="Gill Sans MT"/>
              </a:rPr>
              <a:t>research</a:t>
            </a:r>
            <a:r>
              <a:rPr sz="3200" b="1" spc="-1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229" dirty="0">
                <a:solidFill>
                  <a:srgbClr val="212121"/>
                </a:solidFill>
                <a:latin typeface="Gill Sans MT"/>
                <a:cs typeface="Gill Sans MT"/>
              </a:rPr>
              <a:t>has</a:t>
            </a:r>
            <a:r>
              <a:rPr sz="3200" b="1" spc="-1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45" dirty="0">
                <a:solidFill>
                  <a:srgbClr val="212121"/>
                </a:solidFill>
                <a:latin typeface="Gill Sans MT"/>
                <a:cs typeface="Gill Sans MT"/>
              </a:rPr>
              <a:t>established</a:t>
            </a:r>
            <a:r>
              <a:rPr sz="3200" b="1" spc="-1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40" dirty="0">
                <a:solidFill>
                  <a:srgbClr val="212121"/>
                </a:solidFill>
                <a:latin typeface="Gill Sans MT"/>
                <a:cs typeface="Gill Sans MT"/>
              </a:rPr>
              <a:t>several</a:t>
            </a:r>
            <a:r>
              <a:rPr sz="3200" b="1" spc="-1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25" dirty="0">
                <a:solidFill>
                  <a:srgbClr val="212121"/>
                </a:solidFill>
                <a:latin typeface="Gill Sans MT"/>
                <a:cs typeface="Gill Sans MT"/>
              </a:rPr>
              <a:t>worldviews,</a:t>
            </a:r>
            <a:r>
              <a:rPr sz="3200" b="1" spc="-1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-25" dirty="0">
                <a:solidFill>
                  <a:srgbClr val="212121"/>
                </a:solidFill>
                <a:latin typeface="Gill Sans MT"/>
                <a:cs typeface="Gill Sans MT"/>
              </a:rPr>
              <a:t>or </a:t>
            </a:r>
            <a:r>
              <a:rPr sz="3200" b="1" dirty="0">
                <a:solidFill>
                  <a:srgbClr val="212121"/>
                </a:solidFill>
                <a:latin typeface="Gill Sans MT"/>
                <a:cs typeface="Gill Sans MT"/>
              </a:rPr>
              <a:t>“metatheories,”</a:t>
            </a:r>
            <a:r>
              <a:rPr sz="3200" b="1" spc="-1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00" dirty="0">
                <a:solidFill>
                  <a:srgbClr val="212121"/>
                </a:solidFill>
                <a:latin typeface="Gill Sans MT"/>
                <a:cs typeface="Gill Sans MT"/>
              </a:rPr>
              <a:t>underlying</a:t>
            </a:r>
            <a:r>
              <a:rPr sz="3200" b="1" spc="-1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70" dirty="0">
                <a:solidFill>
                  <a:srgbClr val="212121"/>
                </a:solidFill>
                <a:latin typeface="Gill Sans MT"/>
                <a:cs typeface="Gill Sans MT"/>
              </a:rPr>
              <a:t>popular</a:t>
            </a:r>
            <a:r>
              <a:rPr sz="3200" b="1" spc="-1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40" dirty="0">
                <a:solidFill>
                  <a:srgbClr val="212121"/>
                </a:solidFill>
                <a:latin typeface="Gill Sans MT"/>
                <a:cs typeface="Gill Sans MT"/>
              </a:rPr>
              <a:t>understandings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65" dirty="0">
                <a:solidFill>
                  <a:srgbClr val="212121"/>
                </a:solidFill>
                <a:latin typeface="Gill Sans MT"/>
                <a:cs typeface="Gill Sans MT"/>
              </a:rPr>
              <a:t>of</a:t>
            </a:r>
            <a:r>
              <a:rPr sz="3200" b="1" spc="-1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80" dirty="0">
                <a:solidFill>
                  <a:srgbClr val="212121"/>
                </a:solidFill>
                <a:latin typeface="Gill Sans MT"/>
                <a:cs typeface="Gill Sans MT"/>
              </a:rPr>
              <a:t>why</a:t>
            </a:r>
            <a:r>
              <a:rPr sz="3200" b="1" spc="-1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90" dirty="0">
                <a:solidFill>
                  <a:srgbClr val="212121"/>
                </a:solidFill>
                <a:latin typeface="Gill Sans MT"/>
                <a:cs typeface="Gill Sans MT"/>
              </a:rPr>
              <a:t>some </a:t>
            </a:r>
            <a:r>
              <a:rPr sz="3200" b="1" spc="100" dirty="0">
                <a:solidFill>
                  <a:srgbClr val="212121"/>
                </a:solidFill>
                <a:latin typeface="Gill Sans MT"/>
                <a:cs typeface="Gill Sans MT"/>
              </a:rPr>
              <a:t>people</a:t>
            </a:r>
            <a:r>
              <a:rPr sz="3200" b="1" spc="-1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70" dirty="0">
                <a:solidFill>
                  <a:srgbClr val="212121"/>
                </a:solidFill>
                <a:latin typeface="Gill Sans MT"/>
                <a:cs typeface="Gill Sans MT"/>
              </a:rPr>
              <a:t>are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65" dirty="0">
                <a:solidFill>
                  <a:srgbClr val="212121"/>
                </a:solidFill>
                <a:latin typeface="Gill Sans MT"/>
                <a:cs typeface="Gill Sans MT"/>
              </a:rPr>
              <a:t>particularly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05" dirty="0">
                <a:solidFill>
                  <a:srgbClr val="212121"/>
                </a:solidFill>
                <a:latin typeface="Gill Sans MT"/>
                <a:cs typeface="Gill Sans MT"/>
              </a:rPr>
              <a:t>wealthy</a:t>
            </a:r>
            <a:r>
              <a:rPr sz="3200" b="1" spc="-1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dirty="0">
                <a:solidFill>
                  <a:srgbClr val="212121"/>
                </a:solidFill>
                <a:latin typeface="Gill Sans MT"/>
                <a:cs typeface="Gill Sans MT"/>
              </a:rPr>
              <a:t>or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40" dirty="0">
                <a:solidFill>
                  <a:srgbClr val="212121"/>
                </a:solidFill>
                <a:latin typeface="Gill Sans MT"/>
                <a:cs typeface="Gill Sans MT"/>
              </a:rPr>
              <a:t>poor.</a:t>
            </a:r>
            <a:endParaRPr sz="32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3540"/>
              </a:spcBef>
            </a:pPr>
            <a:r>
              <a:rPr sz="3000" b="1" spc="70" dirty="0">
                <a:solidFill>
                  <a:srgbClr val="212121"/>
                </a:solidFill>
                <a:latin typeface="Gill Sans MT"/>
                <a:cs typeface="Gill Sans MT"/>
              </a:rPr>
              <a:t>Individualism:</a:t>
            </a:r>
            <a:r>
              <a:rPr sz="3000" b="1" spc="-1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-70" dirty="0">
                <a:solidFill>
                  <a:srgbClr val="212121"/>
                </a:solidFill>
                <a:latin typeface="Lucida Sans"/>
                <a:cs typeface="Lucida Sans"/>
              </a:rPr>
              <a:t>Individual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choices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behaviors</a:t>
            </a:r>
            <a:endParaRPr sz="30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3000">
              <a:latin typeface="Lucida Sans"/>
              <a:cs typeface="Lucida Sans"/>
            </a:endParaRPr>
          </a:p>
          <a:p>
            <a:pPr marL="12700" marR="5080">
              <a:lnSpc>
                <a:spcPct val="116700"/>
              </a:lnSpc>
            </a:pPr>
            <a:r>
              <a:rPr sz="3000" b="1" spc="60" dirty="0">
                <a:solidFill>
                  <a:srgbClr val="212121"/>
                </a:solidFill>
                <a:latin typeface="Gill Sans MT"/>
                <a:cs typeface="Gill Sans MT"/>
              </a:rPr>
              <a:t>Structuralism:</a:t>
            </a:r>
            <a:r>
              <a:rPr sz="3000" b="1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Greater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0" dirty="0">
                <a:solidFill>
                  <a:srgbClr val="212121"/>
                </a:solidFill>
                <a:latin typeface="Lucida Sans"/>
                <a:cs typeface="Lucida Sans"/>
              </a:rPr>
              <a:t>social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forces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such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as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80" dirty="0">
                <a:solidFill>
                  <a:srgbClr val="212121"/>
                </a:solidFill>
                <a:latin typeface="Lucida Sans"/>
                <a:cs typeface="Lucida Sans"/>
              </a:rPr>
              <a:t>globalization,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Lucida Sans"/>
                <a:cs typeface="Lucida Sans"/>
              </a:rPr>
              <a:t>the </a:t>
            </a:r>
            <a:r>
              <a:rPr sz="3000" spc="-50" dirty="0">
                <a:solidFill>
                  <a:srgbClr val="212121"/>
                </a:solidFill>
                <a:latin typeface="Lucida Sans"/>
                <a:cs typeface="Lucida Sans"/>
              </a:rPr>
              <a:t>economy/economic</a:t>
            </a:r>
            <a:r>
              <a:rPr sz="30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0" dirty="0">
                <a:solidFill>
                  <a:srgbClr val="212121"/>
                </a:solidFill>
                <a:latin typeface="Lucida Sans"/>
                <a:cs typeface="Lucida Sans"/>
              </a:rPr>
              <a:t>policy,</a:t>
            </a:r>
            <a:r>
              <a:rPr sz="30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30" dirty="0">
                <a:solidFill>
                  <a:srgbClr val="212121"/>
                </a:solidFill>
                <a:latin typeface="Lucida Sans"/>
                <a:cs typeface="Lucida Sans"/>
              </a:rPr>
              <a:t>geographic</a:t>
            </a:r>
            <a:r>
              <a:rPr sz="30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60" dirty="0">
                <a:solidFill>
                  <a:srgbClr val="212121"/>
                </a:solidFill>
                <a:latin typeface="Lucida Sans"/>
                <a:cs typeface="Lucida Sans"/>
              </a:rPr>
              <a:t>conditions,</a:t>
            </a:r>
            <a:r>
              <a:rPr sz="30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30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systemic</a:t>
            </a:r>
            <a:r>
              <a:rPr sz="30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discrimination</a:t>
            </a:r>
            <a:endParaRPr sz="30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3000">
              <a:latin typeface="Lucida Sans"/>
              <a:cs typeface="Lucida Sans"/>
            </a:endParaRPr>
          </a:p>
          <a:p>
            <a:pPr marL="12700" marR="255270">
              <a:lnSpc>
                <a:spcPct val="116700"/>
              </a:lnSpc>
            </a:pPr>
            <a:r>
              <a:rPr sz="3000" b="1" spc="55" dirty="0">
                <a:solidFill>
                  <a:srgbClr val="212121"/>
                </a:solidFill>
                <a:latin typeface="Gill Sans MT"/>
                <a:cs typeface="Gill Sans MT"/>
              </a:rPr>
              <a:t>Fatalism:</a:t>
            </a:r>
            <a:r>
              <a:rPr sz="3000" b="1" spc="-15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“Factors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over</a:t>
            </a:r>
            <a:r>
              <a:rPr sz="30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which</a:t>
            </a:r>
            <a:r>
              <a:rPr sz="30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0" dirty="0">
                <a:solidFill>
                  <a:srgbClr val="212121"/>
                </a:solidFill>
                <a:latin typeface="Lucida Sans"/>
                <a:cs typeface="Lucida Sans"/>
              </a:rPr>
              <a:t>neither</a:t>
            </a:r>
            <a:r>
              <a:rPr sz="30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the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85" dirty="0">
                <a:solidFill>
                  <a:srgbClr val="212121"/>
                </a:solidFill>
                <a:latin typeface="Lucida Sans"/>
                <a:cs typeface="Lucida Sans"/>
              </a:rPr>
              <a:t>individual</a:t>
            </a:r>
            <a:r>
              <a:rPr sz="30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65" dirty="0">
                <a:solidFill>
                  <a:srgbClr val="212121"/>
                </a:solidFill>
                <a:latin typeface="Lucida Sans"/>
                <a:cs typeface="Lucida Sans"/>
              </a:rPr>
              <a:t>nor</a:t>
            </a:r>
            <a:r>
              <a:rPr sz="30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the</a:t>
            </a:r>
            <a:r>
              <a:rPr sz="30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society</a:t>
            </a:r>
            <a:r>
              <a:rPr sz="3000" spc="-12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has</a:t>
            </a:r>
            <a:r>
              <a:rPr sz="3000" spc="-12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0" dirty="0">
                <a:solidFill>
                  <a:srgbClr val="212121"/>
                </a:solidFill>
                <a:latin typeface="Lucida Sans"/>
                <a:cs typeface="Lucida Sans"/>
              </a:rPr>
              <a:t>much </a:t>
            </a:r>
            <a:r>
              <a:rPr sz="3000" spc="-50" dirty="0">
                <a:solidFill>
                  <a:srgbClr val="212121"/>
                </a:solidFill>
                <a:latin typeface="Lucida Sans"/>
                <a:cs typeface="Lucida Sans"/>
              </a:rPr>
              <a:t>control,”</a:t>
            </a:r>
            <a:r>
              <a:rPr sz="3000" spc="-18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90" dirty="0">
                <a:solidFill>
                  <a:srgbClr val="212121"/>
                </a:solidFill>
                <a:latin typeface="Lucida Sans"/>
                <a:cs typeface="Lucida Sans"/>
              </a:rPr>
              <a:t>including</a:t>
            </a:r>
            <a:r>
              <a:rPr sz="3000" spc="-14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“fate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bad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70" dirty="0">
                <a:solidFill>
                  <a:srgbClr val="212121"/>
                </a:solidFill>
                <a:latin typeface="Lucida Sans"/>
                <a:cs typeface="Lucida Sans"/>
              </a:rPr>
              <a:t>luck,</a:t>
            </a:r>
            <a:r>
              <a:rPr sz="30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90" dirty="0">
                <a:solidFill>
                  <a:srgbClr val="212121"/>
                </a:solidFill>
                <a:latin typeface="Lucida Sans"/>
                <a:cs typeface="Lucida Sans"/>
              </a:rPr>
              <a:t>inborn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lack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of</a:t>
            </a:r>
            <a:r>
              <a:rPr sz="30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60" dirty="0">
                <a:solidFill>
                  <a:srgbClr val="212121"/>
                </a:solidFill>
                <a:latin typeface="Lucida Sans"/>
                <a:cs typeface="Lucida Sans"/>
              </a:rPr>
              <a:t>ability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0" dirty="0">
                <a:solidFill>
                  <a:srgbClr val="212121"/>
                </a:solidFill>
                <a:latin typeface="Lucida Sans"/>
                <a:cs typeface="Lucida Sans"/>
              </a:rPr>
              <a:t>or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talent,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Lucida Sans"/>
                <a:cs typeface="Lucida Sans"/>
              </a:rPr>
              <a:t>and </a:t>
            </a:r>
            <a:r>
              <a:rPr sz="3000" spc="-55" dirty="0">
                <a:solidFill>
                  <a:srgbClr val="212121"/>
                </a:solidFill>
                <a:latin typeface="Lucida Sans"/>
                <a:cs typeface="Lucida Sans"/>
              </a:rPr>
              <a:t>disability</a:t>
            </a:r>
            <a:r>
              <a:rPr sz="3000" spc="-18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30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70" dirty="0">
                <a:solidFill>
                  <a:srgbClr val="212121"/>
                </a:solidFill>
                <a:latin typeface="Lucida Sans"/>
                <a:cs typeface="Lucida Sans"/>
              </a:rPr>
              <a:t>illness,</a:t>
            </a:r>
            <a:r>
              <a:rPr sz="30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75" dirty="0">
                <a:solidFill>
                  <a:srgbClr val="212121"/>
                </a:solidFill>
                <a:latin typeface="Lucida Sans"/>
                <a:cs typeface="Lucida Sans"/>
              </a:rPr>
              <a:t>among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Lucida Sans"/>
                <a:cs typeface="Lucida Sans"/>
              </a:rPr>
              <a:t>many</a:t>
            </a:r>
            <a:r>
              <a:rPr sz="30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Lucida Sans"/>
                <a:cs typeface="Lucida Sans"/>
              </a:rPr>
              <a:t>other</a:t>
            </a:r>
            <a:r>
              <a:rPr sz="30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55" dirty="0">
                <a:solidFill>
                  <a:srgbClr val="212121"/>
                </a:solidFill>
                <a:latin typeface="Lucida Sans"/>
                <a:cs typeface="Lucida Sans"/>
              </a:rPr>
              <a:t>unfortunate</a:t>
            </a:r>
            <a:r>
              <a:rPr sz="30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circumstances”</a:t>
            </a:r>
            <a:endParaRPr sz="30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34" dirty="0"/>
              <a:t>CONCEPTS</a:t>
            </a:r>
            <a:r>
              <a:rPr spc="-950" dirty="0"/>
              <a:t> </a:t>
            </a:r>
            <a:r>
              <a:rPr spc="-395" dirty="0"/>
              <a:t>AND</a:t>
            </a:r>
            <a:r>
              <a:rPr spc="-944" dirty="0"/>
              <a:t> </a:t>
            </a:r>
            <a:r>
              <a:rPr spc="-645" dirty="0"/>
              <a:t>THEORY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5268" y="4275689"/>
            <a:ext cx="114300" cy="1142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5268" y="4809089"/>
            <a:ext cx="114300" cy="1142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5268" y="6942688"/>
            <a:ext cx="114300" cy="11429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5268" y="7476088"/>
            <a:ext cx="114300" cy="11429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827843" y="2479898"/>
            <a:ext cx="15104110" cy="6323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02425" marR="1047750" indent="-6120130">
              <a:lnSpc>
                <a:spcPct val="115199"/>
              </a:lnSpc>
              <a:spcBef>
                <a:spcPts val="100"/>
              </a:spcBef>
            </a:pPr>
            <a:r>
              <a:rPr sz="3200" b="1" spc="55" dirty="0">
                <a:solidFill>
                  <a:srgbClr val="212121"/>
                </a:solidFill>
                <a:latin typeface="Gill Sans MT"/>
                <a:cs typeface="Gill Sans MT"/>
              </a:rPr>
              <a:t>However,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6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3200" b="1" spc="-1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45" dirty="0">
                <a:solidFill>
                  <a:srgbClr val="212121"/>
                </a:solidFill>
                <a:latin typeface="Gill Sans MT"/>
                <a:cs typeface="Gill Sans MT"/>
              </a:rPr>
              <a:t>metatheory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45" dirty="0">
                <a:solidFill>
                  <a:srgbClr val="212121"/>
                </a:solidFill>
                <a:latin typeface="Gill Sans MT"/>
                <a:cs typeface="Gill Sans MT"/>
              </a:rPr>
              <a:t>dubbed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-20" dirty="0">
                <a:solidFill>
                  <a:srgbClr val="212121"/>
                </a:solidFill>
                <a:latin typeface="Gill Sans MT"/>
                <a:cs typeface="Gill Sans MT"/>
              </a:rPr>
              <a:t>“fatalism”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75" dirty="0">
                <a:solidFill>
                  <a:srgbClr val="212121"/>
                </a:solidFill>
                <a:latin typeface="Gill Sans MT"/>
                <a:cs typeface="Gill Sans MT"/>
              </a:rPr>
              <a:t>must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150" dirty="0">
                <a:solidFill>
                  <a:srgbClr val="212121"/>
                </a:solidFill>
                <a:latin typeface="Gill Sans MT"/>
                <a:cs typeface="Gill Sans MT"/>
              </a:rPr>
              <a:t>be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60" dirty="0">
                <a:solidFill>
                  <a:srgbClr val="212121"/>
                </a:solidFill>
                <a:latin typeface="Gill Sans MT"/>
                <a:cs typeface="Gill Sans MT"/>
              </a:rPr>
              <a:t>further</a:t>
            </a:r>
            <a:r>
              <a:rPr sz="3200" b="1" spc="-1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200" b="1" spc="65" dirty="0">
                <a:solidFill>
                  <a:srgbClr val="212121"/>
                </a:solidFill>
                <a:latin typeface="Gill Sans MT"/>
                <a:cs typeface="Gill Sans MT"/>
              </a:rPr>
              <a:t>broken </a:t>
            </a:r>
            <a:r>
              <a:rPr sz="3200" b="1" spc="110" dirty="0">
                <a:solidFill>
                  <a:srgbClr val="212121"/>
                </a:solidFill>
                <a:latin typeface="Gill Sans MT"/>
                <a:cs typeface="Gill Sans MT"/>
              </a:rPr>
              <a:t>down.</a:t>
            </a:r>
            <a:endParaRPr sz="3200">
              <a:latin typeface="Gill Sans MT"/>
              <a:cs typeface="Gill Sans MT"/>
            </a:endParaRPr>
          </a:p>
          <a:p>
            <a:pPr marL="12700" marR="1076960">
              <a:lnSpc>
                <a:spcPct val="116700"/>
              </a:lnSpc>
              <a:spcBef>
                <a:spcPts val="2940"/>
              </a:spcBef>
            </a:pP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The</a:t>
            </a:r>
            <a:r>
              <a:rPr sz="3000" spc="-16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50" dirty="0">
                <a:solidFill>
                  <a:srgbClr val="212121"/>
                </a:solidFill>
                <a:latin typeface="Lucida Sans"/>
                <a:cs typeface="Lucida Sans"/>
              </a:rPr>
              <a:t>term</a:t>
            </a:r>
            <a:r>
              <a:rPr sz="3000" spc="-13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“fatalism”</a:t>
            </a:r>
            <a:r>
              <a:rPr sz="3000" spc="-13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90" dirty="0">
                <a:solidFill>
                  <a:srgbClr val="212121"/>
                </a:solidFill>
                <a:latin typeface="Lucida Sans"/>
                <a:cs typeface="Lucida Sans"/>
              </a:rPr>
              <a:t>implies</a:t>
            </a:r>
            <a:r>
              <a:rPr sz="3000" spc="-13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a</a:t>
            </a:r>
            <a:r>
              <a:rPr sz="3000" spc="-13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Lucida Sans"/>
                <a:cs typeface="Lucida Sans"/>
              </a:rPr>
              <a:t>belief</a:t>
            </a:r>
            <a:r>
              <a:rPr sz="3000" spc="-135" dirty="0">
                <a:solidFill>
                  <a:srgbClr val="212121"/>
                </a:solidFill>
                <a:latin typeface="Lucida Sans"/>
                <a:cs typeface="Lucida Sans"/>
              </a:rPr>
              <a:t> in</a:t>
            </a:r>
            <a:r>
              <a:rPr sz="3000" spc="-11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85" dirty="0">
                <a:solidFill>
                  <a:srgbClr val="212121"/>
                </a:solidFill>
                <a:latin typeface="Lucida Sans"/>
                <a:cs typeface="Lucida Sans"/>
              </a:rPr>
              <a:t>predeterminism/a</a:t>
            </a:r>
            <a:r>
              <a:rPr sz="3000" spc="-13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70" dirty="0">
                <a:solidFill>
                  <a:srgbClr val="212121"/>
                </a:solidFill>
                <a:latin typeface="Lucida Sans"/>
                <a:cs typeface="Lucida Sans"/>
              </a:rPr>
              <a:t>plan</a:t>
            </a:r>
            <a:r>
              <a:rPr sz="3000" spc="-13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3000" spc="-13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a</a:t>
            </a:r>
            <a:r>
              <a:rPr sz="3000" spc="-13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purpose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One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can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attribute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poverty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to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factors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“over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which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0" dirty="0">
                <a:solidFill>
                  <a:srgbClr val="212121"/>
                </a:solidFill>
                <a:latin typeface="Lucida Sans"/>
                <a:cs typeface="Lucida Sans"/>
              </a:rPr>
              <a:t>neither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the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85" dirty="0">
                <a:solidFill>
                  <a:srgbClr val="212121"/>
                </a:solidFill>
                <a:latin typeface="Lucida Sans"/>
                <a:cs typeface="Lucida Sans"/>
              </a:rPr>
              <a:t>individual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65" dirty="0">
                <a:solidFill>
                  <a:srgbClr val="212121"/>
                </a:solidFill>
                <a:latin typeface="Lucida Sans"/>
                <a:cs typeface="Lucida Sans"/>
              </a:rPr>
              <a:t>nor</a:t>
            </a:r>
            <a:r>
              <a:rPr sz="3000" spc="-14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Lucida Sans"/>
                <a:cs typeface="Lucida Sans"/>
              </a:rPr>
              <a:t>the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society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has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60" dirty="0">
                <a:solidFill>
                  <a:srgbClr val="212121"/>
                </a:solidFill>
                <a:latin typeface="Lucida Sans"/>
                <a:cs typeface="Lucida Sans"/>
              </a:rPr>
              <a:t>much</a:t>
            </a:r>
            <a:r>
              <a:rPr sz="30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0" dirty="0">
                <a:solidFill>
                  <a:srgbClr val="212121"/>
                </a:solidFill>
                <a:latin typeface="Lucida Sans"/>
                <a:cs typeface="Lucida Sans"/>
              </a:rPr>
              <a:t>control”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50" dirty="0">
                <a:solidFill>
                  <a:srgbClr val="212121"/>
                </a:solidFill>
                <a:latin typeface="Lucida Sans"/>
                <a:cs typeface="Lucida Sans"/>
              </a:rPr>
              <a:t>without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0" dirty="0">
                <a:solidFill>
                  <a:srgbClr val="212121"/>
                </a:solidFill>
                <a:latin typeface="Lucida Sans"/>
                <a:cs typeface="Lucida Sans"/>
              </a:rPr>
              <a:t>believing</a:t>
            </a:r>
            <a:r>
              <a:rPr sz="30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these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factors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to</a:t>
            </a:r>
            <a:r>
              <a:rPr sz="30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30" dirty="0">
                <a:solidFill>
                  <a:srgbClr val="212121"/>
                </a:solidFill>
                <a:latin typeface="Lucida Sans"/>
                <a:cs typeface="Lucida Sans"/>
              </a:rPr>
              <a:t>happen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0" dirty="0">
                <a:solidFill>
                  <a:srgbClr val="212121"/>
                </a:solidFill>
                <a:latin typeface="Lucida Sans"/>
                <a:cs typeface="Lucida Sans"/>
              </a:rPr>
              <a:t>for</a:t>
            </a:r>
            <a:r>
              <a:rPr sz="3000" spc="-16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Lucida Sans"/>
                <a:cs typeface="Lucida Sans"/>
              </a:rPr>
              <a:t>any </a:t>
            </a:r>
            <a:r>
              <a:rPr sz="3000" spc="-50" dirty="0">
                <a:solidFill>
                  <a:srgbClr val="212121"/>
                </a:solidFill>
                <a:latin typeface="Lucida Sans"/>
                <a:cs typeface="Lucida Sans"/>
              </a:rPr>
              <a:t>particular</a:t>
            </a:r>
            <a:r>
              <a:rPr sz="3000" spc="-19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reason</a:t>
            </a:r>
            <a:endParaRPr sz="30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265"/>
              </a:spcBef>
            </a:pPr>
            <a:endParaRPr sz="30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</a:pPr>
            <a:r>
              <a:rPr sz="3000" spc="-50" dirty="0">
                <a:solidFill>
                  <a:srgbClr val="212121"/>
                </a:solidFill>
                <a:latin typeface="Lucida Sans"/>
                <a:cs typeface="Lucida Sans"/>
              </a:rPr>
              <a:t>Thus,</a:t>
            </a:r>
            <a:r>
              <a:rPr sz="30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“fatalism”</a:t>
            </a:r>
            <a:r>
              <a:rPr sz="30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becomes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“fatalism”</a:t>
            </a:r>
            <a:r>
              <a:rPr sz="30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(2.0)</a:t>
            </a:r>
            <a:r>
              <a:rPr sz="3000" spc="-15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and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“randomness”</a:t>
            </a:r>
            <a:endParaRPr sz="3000">
              <a:latin typeface="Lucida Sans"/>
              <a:cs typeface="Lucida Sans"/>
            </a:endParaRPr>
          </a:p>
          <a:p>
            <a:pPr marL="12700" marR="5080">
              <a:lnSpc>
                <a:spcPts val="4200"/>
              </a:lnSpc>
              <a:spcBef>
                <a:spcPts val="100"/>
              </a:spcBef>
            </a:pP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These</a:t>
            </a:r>
            <a:r>
              <a:rPr sz="300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new</a:t>
            </a:r>
            <a:r>
              <a:rPr sz="300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35" dirty="0">
                <a:solidFill>
                  <a:srgbClr val="212121"/>
                </a:solidFill>
                <a:latin typeface="Lucida Sans"/>
                <a:cs typeface="Lucida Sans"/>
              </a:rPr>
              <a:t>metatheories</a:t>
            </a:r>
            <a:r>
              <a:rPr sz="300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attribute</a:t>
            </a:r>
            <a:r>
              <a:rPr sz="300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poverty</a:t>
            </a:r>
            <a:r>
              <a:rPr sz="300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90" dirty="0">
                <a:solidFill>
                  <a:srgbClr val="212121"/>
                </a:solidFill>
                <a:latin typeface="Lucida Sans"/>
                <a:cs typeface="Lucida Sans"/>
              </a:rPr>
              <a:t>primarily</a:t>
            </a:r>
            <a:r>
              <a:rPr sz="300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to</a:t>
            </a:r>
            <a:r>
              <a:rPr sz="300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factors</a:t>
            </a:r>
            <a:r>
              <a:rPr sz="300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70" dirty="0">
                <a:solidFill>
                  <a:srgbClr val="212121"/>
                </a:solidFill>
                <a:latin typeface="Lucida Sans"/>
                <a:cs typeface="Lucida Sans"/>
              </a:rPr>
              <a:t>within</a:t>
            </a:r>
            <a:r>
              <a:rPr sz="3000" spc="-114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neither </a:t>
            </a:r>
            <a:r>
              <a:rPr sz="3000" spc="-85" dirty="0">
                <a:solidFill>
                  <a:srgbClr val="212121"/>
                </a:solidFill>
                <a:latin typeface="Lucida Sans"/>
                <a:cs typeface="Lucida Sans"/>
              </a:rPr>
              <a:t>individual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65" dirty="0">
                <a:solidFill>
                  <a:srgbClr val="212121"/>
                </a:solidFill>
                <a:latin typeface="Lucida Sans"/>
                <a:cs typeface="Lucida Sans"/>
              </a:rPr>
              <a:t>nor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societal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control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depending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on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whether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those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factors</a:t>
            </a:r>
            <a:r>
              <a:rPr sz="3000" spc="-14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are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perceived</a:t>
            </a:r>
            <a:r>
              <a:rPr sz="3000" spc="-15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Lucida Sans"/>
                <a:cs typeface="Lucida Sans"/>
              </a:rPr>
              <a:t>as </a:t>
            </a:r>
            <a:r>
              <a:rPr sz="3000" spc="-60" dirty="0">
                <a:solidFill>
                  <a:srgbClr val="212121"/>
                </a:solidFill>
                <a:latin typeface="Lucida Sans"/>
                <a:cs typeface="Lucida Sans"/>
              </a:rPr>
              <a:t>happening</a:t>
            </a:r>
            <a:r>
              <a:rPr sz="3000" spc="-17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0" dirty="0">
                <a:solidFill>
                  <a:srgbClr val="212121"/>
                </a:solidFill>
                <a:latin typeface="Lucida Sans"/>
                <a:cs typeface="Lucida Sans"/>
              </a:rPr>
              <a:t>for</a:t>
            </a:r>
            <a:r>
              <a:rPr sz="3000" spc="-17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dirty="0">
                <a:solidFill>
                  <a:srgbClr val="212121"/>
                </a:solidFill>
                <a:latin typeface="Lucida Sans"/>
                <a:cs typeface="Lucida Sans"/>
              </a:rPr>
              <a:t>a</a:t>
            </a:r>
            <a:r>
              <a:rPr sz="30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reason</a:t>
            </a:r>
            <a:r>
              <a:rPr sz="3000" spc="-17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Lucida Sans"/>
                <a:cs typeface="Lucida Sans"/>
              </a:rPr>
              <a:t>(fatalism)</a:t>
            </a:r>
            <a:r>
              <a:rPr sz="3000" spc="-17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20" dirty="0">
                <a:solidFill>
                  <a:srgbClr val="212121"/>
                </a:solidFill>
                <a:latin typeface="Lucida Sans"/>
                <a:cs typeface="Lucida Sans"/>
              </a:rPr>
              <a:t>or</a:t>
            </a:r>
            <a:r>
              <a:rPr sz="3000" spc="-170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45" dirty="0">
                <a:solidFill>
                  <a:srgbClr val="212121"/>
                </a:solidFill>
                <a:latin typeface="Lucida Sans"/>
                <a:cs typeface="Lucida Sans"/>
              </a:rPr>
              <a:t>not</a:t>
            </a:r>
            <a:r>
              <a:rPr sz="3000" spc="-175" dirty="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sz="3000" spc="-10" dirty="0">
                <a:solidFill>
                  <a:srgbClr val="212121"/>
                </a:solidFill>
                <a:latin typeface="Lucida Sans"/>
                <a:cs typeface="Lucida Sans"/>
              </a:rPr>
              <a:t>(randomness)</a:t>
            </a:r>
            <a:endParaRPr sz="30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34" dirty="0"/>
              <a:t>CONCEPTS</a:t>
            </a:r>
            <a:r>
              <a:rPr lang="en-US" spc="-950" dirty="0"/>
              <a:t> </a:t>
            </a:r>
            <a:r>
              <a:rPr lang="en-US" spc="-395" dirty="0"/>
              <a:t>AND</a:t>
            </a:r>
            <a:r>
              <a:rPr lang="en-US" spc="-944" dirty="0"/>
              <a:t> </a:t>
            </a:r>
            <a:r>
              <a:rPr lang="en-US" spc="-645" dirty="0"/>
              <a:t>THEORY</a:t>
            </a:r>
            <a:endParaRPr spc="-645" dirty="0"/>
          </a:p>
        </p:txBody>
      </p:sp>
      <p:sp>
        <p:nvSpPr>
          <p:cNvPr id="3" name="object 3"/>
          <p:cNvSpPr/>
          <p:nvPr/>
        </p:nvSpPr>
        <p:spPr>
          <a:xfrm>
            <a:off x="5752124" y="4117744"/>
            <a:ext cx="286385" cy="850265"/>
          </a:xfrm>
          <a:custGeom>
            <a:avLst/>
            <a:gdLst/>
            <a:ahLst/>
            <a:cxnLst/>
            <a:rect l="l" t="t" r="r" b="b"/>
            <a:pathLst>
              <a:path w="286385" h="850264">
                <a:moveTo>
                  <a:pt x="0" y="628912"/>
                </a:moveTo>
                <a:lnTo>
                  <a:pt x="286037" y="628912"/>
                </a:lnTo>
                <a:lnTo>
                  <a:pt x="143018" y="849683"/>
                </a:lnTo>
                <a:lnTo>
                  <a:pt x="0" y="628912"/>
                </a:lnTo>
                <a:close/>
              </a:path>
              <a:path w="286385" h="850264">
                <a:moveTo>
                  <a:pt x="110385" y="628912"/>
                </a:moveTo>
                <a:lnTo>
                  <a:pt x="110385" y="0"/>
                </a:lnTo>
                <a:lnTo>
                  <a:pt x="175651" y="0"/>
                </a:lnTo>
                <a:lnTo>
                  <a:pt x="175651" y="628912"/>
                </a:lnTo>
                <a:lnTo>
                  <a:pt x="110385" y="628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853477" y="4228782"/>
            <a:ext cx="440690" cy="705485"/>
          </a:xfrm>
          <a:custGeom>
            <a:avLst/>
            <a:gdLst/>
            <a:ahLst/>
            <a:cxnLst/>
            <a:rect l="l" t="t" r="r" b="b"/>
            <a:pathLst>
              <a:path w="440690" h="705485">
                <a:moveTo>
                  <a:pt x="0" y="458187"/>
                </a:moveTo>
                <a:lnTo>
                  <a:pt x="89604" y="510510"/>
                </a:lnTo>
                <a:lnTo>
                  <a:pt x="160647" y="510510"/>
                </a:lnTo>
                <a:lnTo>
                  <a:pt x="142582" y="541447"/>
                </a:lnTo>
                <a:lnTo>
                  <a:pt x="232186" y="593769"/>
                </a:lnTo>
                <a:lnTo>
                  <a:pt x="11447" y="705186"/>
                </a:lnTo>
                <a:lnTo>
                  <a:pt x="0" y="458187"/>
                </a:lnTo>
                <a:close/>
              </a:path>
              <a:path w="440690" h="705485">
                <a:moveTo>
                  <a:pt x="89604" y="510510"/>
                </a:moveTo>
                <a:lnTo>
                  <a:pt x="387708" y="0"/>
                </a:lnTo>
                <a:lnTo>
                  <a:pt x="440686" y="30935"/>
                </a:lnTo>
                <a:lnTo>
                  <a:pt x="160647" y="510510"/>
                </a:lnTo>
                <a:lnTo>
                  <a:pt x="89604" y="5105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179237" y="4213303"/>
            <a:ext cx="473075" cy="679450"/>
          </a:xfrm>
          <a:custGeom>
            <a:avLst/>
            <a:gdLst/>
            <a:ahLst/>
            <a:cxnLst/>
            <a:rect l="l" t="t" r="r" b="b"/>
            <a:pathLst>
              <a:path w="473075" h="679450">
                <a:moveTo>
                  <a:pt x="381858" y="489804"/>
                </a:moveTo>
                <a:lnTo>
                  <a:pt x="467827" y="431702"/>
                </a:lnTo>
                <a:lnTo>
                  <a:pt x="468960" y="489804"/>
                </a:lnTo>
                <a:lnTo>
                  <a:pt x="381858" y="489804"/>
                </a:lnTo>
                <a:close/>
              </a:path>
              <a:path w="473075" h="679450">
                <a:moveTo>
                  <a:pt x="245058" y="582258"/>
                </a:moveTo>
                <a:lnTo>
                  <a:pt x="331028" y="524157"/>
                </a:lnTo>
                <a:lnTo>
                  <a:pt x="0" y="34352"/>
                </a:lnTo>
                <a:lnTo>
                  <a:pt x="50830" y="0"/>
                </a:lnTo>
                <a:lnTo>
                  <a:pt x="381858" y="489804"/>
                </a:lnTo>
                <a:lnTo>
                  <a:pt x="468960" y="489804"/>
                </a:lnTo>
                <a:lnTo>
                  <a:pt x="472646" y="678919"/>
                </a:lnTo>
                <a:lnTo>
                  <a:pt x="245058" y="58225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874403" y="6720391"/>
            <a:ext cx="359410" cy="675005"/>
          </a:xfrm>
          <a:custGeom>
            <a:avLst/>
            <a:gdLst/>
            <a:ahLst/>
            <a:cxnLst/>
            <a:rect l="l" t="t" r="r" b="b"/>
            <a:pathLst>
              <a:path w="359409" h="675004">
                <a:moveTo>
                  <a:pt x="0" y="451892"/>
                </a:moveTo>
                <a:lnTo>
                  <a:pt x="86162" y="490900"/>
                </a:lnTo>
                <a:lnTo>
                  <a:pt x="147548" y="490900"/>
                </a:lnTo>
                <a:lnTo>
                  <a:pt x="137106" y="513964"/>
                </a:lnTo>
                <a:lnTo>
                  <a:pt x="223267" y="552972"/>
                </a:lnTo>
                <a:lnTo>
                  <a:pt x="33617" y="674756"/>
                </a:lnTo>
                <a:lnTo>
                  <a:pt x="0" y="451892"/>
                </a:lnTo>
                <a:close/>
              </a:path>
              <a:path w="359409" h="675004">
                <a:moveTo>
                  <a:pt x="86162" y="490900"/>
                </a:moveTo>
                <a:lnTo>
                  <a:pt x="308408" y="0"/>
                </a:lnTo>
                <a:lnTo>
                  <a:pt x="359352" y="23063"/>
                </a:lnTo>
                <a:lnTo>
                  <a:pt x="147548" y="490900"/>
                </a:lnTo>
                <a:lnTo>
                  <a:pt x="86162" y="4909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035094" y="6613335"/>
            <a:ext cx="489584" cy="575945"/>
          </a:xfrm>
          <a:custGeom>
            <a:avLst/>
            <a:gdLst/>
            <a:ahLst/>
            <a:cxnLst/>
            <a:rect l="l" t="t" r="r" b="b"/>
            <a:pathLst>
              <a:path w="489584" h="575945">
                <a:moveTo>
                  <a:pt x="389061" y="412937"/>
                </a:moveTo>
                <a:lnTo>
                  <a:pt x="461538" y="352171"/>
                </a:lnTo>
                <a:lnTo>
                  <a:pt x="469044" y="412937"/>
                </a:lnTo>
                <a:lnTo>
                  <a:pt x="389061" y="412937"/>
                </a:lnTo>
                <a:close/>
              </a:path>
              <a:path w="489584" h="575945">
                <a:moveTo>
                  <a:pt x="273729" y="509631"/>
                </a:moveTo>
                <a:lnTo>
                  <a:pt x="346207" y="448864"/>
                </a:lnTo>
                <a:lnTo>
                  <a:pt x="0" y="35928"/>
                </a:lnTo>
                <a:lnTo>
                  <a:pt x="42852" y="0"/>
                </a:lnTo>
                <a:lnTo>
                  <a:pt x="389061" y="412937"/>
                </a:lnTo>
                <a:lnTo>
                  <a:pt x="469044" y="412937"/>
                </a:lnTo>
                <a:lnTo>
                  <a:pt x="489166" y="575857"/>
                </a:lnTo>
                <a:lnTo>
                  <a:pt x="273729" y="5096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18539" y="6194940"/>
            <a:ext cx="440690" cy="705485"/>
          </a:xfrm>
          <a:custGeom>
            <a:avLst/>
            <a:gdLst/>
            <a:ahLst/>
            <a:cxnLst/>
            <a:rect l="l" t="t" r="r" b="b"/>
            <a:pathLst>
              <a:path w="440690" h="705484">
                <a:moveTo>
                  <a:pt x="0" y="458187"/>
                </a:moveTo>
                <a:lnTo>
                  <a:pt x="89604" y="510510"/>
                </a:lnTo>
                <a:lnTo>
                  <a:pt x="160647" y="510510"/>
                </a:lnTo>
                <a:lnTo>
                  <a:pt x="142582" y="541446"/>
                </a:lnTo>
                <a:lnTo>
                  <a:pt x="232186" y="593769"/>
                </a:lnTo>
                <a:lnTo>
                  <a:pt x="11448" y="705186"/>
                </a:lnTo>
                <a:lnTo>
                  <a:pt x="0" y="458187"/>
                </a:lnTo>
                <a:close/>
              </a:path>
              <a:path w="440690" h="705484">
                <a:moveTo>
                  <a:pt x="89604" y="510510"/>
                </a:moveTo>
                <a:lnTo>
                  <a:pt x="387708" y="0"/>
                </a:lnTo>
                <a:lnTo>
                  <a:pt x="440687" y="30935"/>
                </a:lnTo>
                <a:lnTo>
                  <a:pt x="160647" y="510510"/>
                </a:lnTo>
                <a:lnTo>
                  <a:pt x="89604" y="5105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720686" y="8235320"/>
            <a:ext cx="217170" cy="643890"/>
          </a:xfrm>
          <a:custGeom>
            <a:avLst/>
            <a:gdLst/>
            <a:ahLst/>
            <a:cxnLst/>
            <a:rect l="l" t="t" r="r" b="b"/>
            <a:pathLst>
              <a:path w="217170" h="643890">
                <a:moveTo>
                  <a:pt x="0" y="476221"/>
                </a:moveTo>
                <a:lnTo>
                  <a:pt x="216591" y="476221"/>
                </a:lnTo>
                <a:lnTo>
                  <a:pt x="108296" y="643392"/>
                </a:lnTo>
                <a:lnTo>
                  <a:pt x="0" y="476221"/>
                </a:lnTo>
                <a:close/>
              </a:path>
              <a:path w="217170" h="643890">
                <a:moveTo>
                  <a:pt x="83585" y="476221"/>
                </a:moveTo>
                <a:lnTo>
                  <a:pt x="83585" y="0"/>
                </a:lnTo>
                <a:lnTo>
                  <a:pt x="133006" y="0"/>
                </a:lnTo>
                <a:lnTo>
                  <a:pt x="133006" y="476221"/>
                </a:lnTo>
                <a:lnTo>
                  <a:pt x="83585" y="476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254456" y="8044339"/>
            <a:ext cx="217170" cy="643890"/>
          </a:xfrm>
          <a:custGeom>
            <a:avLst/>
            <a:gdLst/>
            <a:ahLst/>
            <a:cxnLst/>
            <a:rect l="l" t="t" r="r" b="b"/>
            <a:pathLst>
              <a:path w="217169" h="643890">
                <a:moveTo>
                  <a:pt x="0" y="476221"/>
                </a:moveTo>
                <a:lnTo>
                  <a:pt x="216591" y="476221"/>
                </a:lnTo>
                <a:lnTo>
                  <a:pt x="108294" y="643393"/>
                </a:lnTo>
                <a:lnTo>
                  <a:pt x="0" y="476221"/>
                </a:lnTo>
                <a:close/>
              </a:path>
              <a:path w="217169" h="643890">
                <a:moveTo>
                  <a:pt x="83584" y="476221"/>
                </a:moveTo>
                <a:lnTo>
                  <a:pt x="83584" y="0"/>
                </a:lnTo>
                <a:lnTo>
                  <a:pt x="133006" y="0"/>
                </a:lnTo>
                <a:lnTo>
                  <a:pt x="133006" y="476221"/>
                </a:lnTo>
                <a:lnTo>
                  <a:pt x="83584" y="476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092679" y="2387082"/>
            <a:ext cx="1605280" cy="1490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6599"/>
              </a:lnSpc>
              <a:spcBef>
                <a:spcPts val="95"/>
              </a:spcBef>
            </a:pPr>
            <a:r>
              <a:rPr sz="2750" spc="-10" dirty="0">
                <a:latin typeface="Lucida Sans"/>
                <a:cs typeface="Lucida Sans"/>
              </a:rPr>
              <a:t>Within </a:t>
            </a:r>
            <a:r>
              <a:rPr sz="2750" spc="-60" dirty="0">
                <a:latin typeface="Lucida Sans"/>
                <a:cs typeface="Lucida Sans"/>
              </a:rPr>
              <a:t>Individual </a:t>
            </a:r>
            <a:r>
              <a:rPr sz="2750" spc="-10" dirty="0">
                <a:latin typeface="Lucida Sans"/>
                <a:cs typeface="Lucida Sans"/>
              </a:rPr>
              <a:t>Control</a:t>
            </a:r>
            <a:endParaRPr sz="2750">
              <a:latin typeface="Lucida Sans"/>
              <a:cs typeface="Lucida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53585" y="2387082"/>
            <a:ext cx="1605280" cy="1490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16599"/>
              </a:lnSpc>
              <a:spcBef>
                <a:spcPts val="95"/>
              </a:spcBef>
            </a:pPr>
            <a:r>
              <a:rPr sz="2750" spc="-10" dirty="0">
                <a:latin typeface="Lucida Sans"/>
                <a:cs typeface="Lucida Sans"/>
              </a:rPr>
              <a:t>Beyond </a:t>
            </a:r>
            <a:r>
              <a:rPr sz="2750" spc="-65" dirty="0">
                <a:latin typeface="Lucida Sans"/>
                <a:cs typeface="Lucida Sans"/>
              </a:rPr>
              <a:t>Individual </a:t>
            </a:r>
            <a:r>
              <a:rPr sz="2750" spc="-10" dirty="0">
                <a:latin typeface="Lucida Sans"/>
                <a:cs typeface="Lucida Sans"/>
              </a:rPr>
              <a:t>Control</a:t>
            </a:r>
            <a:endParaRPr sz="2750">
              <a:latin typeface="Lucida Sans"/>
              <a:cs typeface="Lucida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29313" y="5169781"/>
            <a:ext cx="1731645" cy="7423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10489">
              <a:lnSpc>
                <a:spcPct val="100000"/>
              </a:lnSpc>
              <a:spcBef>
                <a:spcPts val="455"/>
              </a:spcBef>
            </a:pPr>
            <a:r>
              <a:rPr sz="2050" spc="-10" dirty="0">
                <a:latin typeface="Lucida Sans"/>
                <a:cs typeface="Lucida Sans"/>
              </a:rPr>
              <a:t>Metatheory:</a:t>
            </a:r>
            <a:endParaRPr sz="20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050" b="1" spc="35" dirty="0">
                <a:latin typeface="Gill Sans MT"/>
                <a:cs typeface="Gill Sans MT"/>
              </a:rPr>
              <a:t>Individualism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155600" y="5163640"/>
            <a:ext cx="2000250" cy="1100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3660" algn="ctr">
              <a:lnSpc>
                <a:spcPct val="114700"/>
              </a:lnSpc>
              <a:spcBef>
                <a:spcPts val="95"/>
              </a:spcBef>
            </a:pPr>
            <a:r>
              <a:rPr sz="2050" spc="-25" dirty="0">
                <a:latin typeface="Lucida Sans"/>
                <a:cs typeface="Lucida Sans"/>
              </a:rPr>
              <a:t>Within</a:t>
            </a:r>
            <a:r>
              <a:rPr sz="2050" spc="-110" dirty="0">
                <a:latin typeface="Lucida Sans"/>
                <a:cs typeface="Lucida Sans"/>
              </a:rPr>
              <a:t> </a:t>
            </a:r>
            <a:r>
              <a:rPr sz="2050" spc="-10" dirty="0">
                <a:latin typeface="Lucida Sans"/>
                <a:cs typeface="Lucida Sans"/>
              </a:rPr>
              <a:t>Neither </a:t>
            </a:r>
            <a:r>
              <a:rPr sz="2050" spc="-45" dirty="0">
                <a:latin typeface="Lucida Sans"/>
                <a:cs typeface="Lucida Sans"/>
              </a:rPr>
              <a:t>Individual</a:t>
            </a:r>
            <a:r>
              <a:rPr sz="2050" spc="-110" dirty="0">
                <a:latin typeface="Lucida Sans"/>
                <a:cs typeface="Lucida Sans"/>
              </a:rPr>
              <a:t> </a:t>
            </a:r>
            <a:r>
              <a:rPr sz="2050" spc="-25" dirty="0">
                <a:latin typeface="Lucida Sans"/>
                <a:cs typeface="Lucida Sans"/>
              </a:rPr>
              <a:t>nor </a:t>
            </a:r>
            <a:r>
              <a:rPr sz="2050" dirty="0">
                <a:latin typeface="Lucida Sans"/>
                <a:cs typeface="Lucida Sans"/>
              </a:rPr>
              <a:t>Societal</a:t>
            </a:r>
            <a:r>
              <a:rPr sz="2050" spc="25" dirty="0">
                <a:latin typeface="Lucida Sans"/>
                <a:cs typeface="Lucida Sans"/>
              </a:rPr>
              <a:t> </a:t>
            </a:r>
            <a:r>
              <a:rPr sz="2050" spc="-35" dirty="0">
                <a:latin typeface="Lucida Sans"/>
                <a:cs typeface="Lucida Sans"/>
              </a:rPr>
              <a:t>Control</a:t>
            </a:r>
            <a:endParaRPr sz="2050">
              <a:latin typeface="Lucida Sans"/>
              <a:cs typeface="Lucida San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58238" y="7142555"/>
            <a:ext cx="1783080" cy="7423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36525">
              <a:lnSpc>
                <a:spcPct val="100000"/>
              </a:lnSpc>
              <a:spcBef>
                <a:spcPts val="455"/>
              </a:spcBef>
            </a:pPr>
            <a:r>
              <a:rPr sz="2050" spc="-10" dirty="0">
                <a:latin typeface="Lucida Sans"/>
                <a:cs typeface="Lucida Sans"/>
              </a:rPr>
              <a:t>Metatheory:</a:t>
            </a:r>
            <a:endParaRPr sz="20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050" b="1" spc="-10" dirty="0">
                <a:latin typeface="Gill Sans MT"/>
                <a:cs typeface="Gill Sans MT"/>
              </a:rPr>
              <a:t>Structuralism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823566" y="7621880"/>
            <a:ext cx="186436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10" dirty="0">
                <a:latin typeface="Lucida Sans"/>
                <a:cs typeface="Lucida Sans"/>
              </a:rPr>
              <a:t>Predetermined</a:t>
            </a:r>
            <a:endParaRPr sz="2050">
              <a:latin typeface="Lucida Sans"/>
              <a:cs typeface="Lucida San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322416" y="7055384"/>
            <a:ext cx="1864360" cy="742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94690">
              <a:lnSpc>
                <a:spcPct val="114700"/>
              </a:lnSpc>
              <a:spcBef>
                <a:spcPts val="95"/>
              </a:spcBef>
            </a:pPr>
            <a:r>
              <a:rPr sz="2050" spc="-25" dirty="0">
                <a:latin typeface="Lucida Sans"/>
                <a:cs typeface="Lucida Sans"/>
              </a:rPr>
              <a:t>Not </a:t>
            </a:r>
            <a:r>
              <a:rPr sz="2050" spc="-10" dirty="0">
                <a:latin typeface="Lucida Sans"/>
                <a:cs typeface="Lucida Sans"/>
              </a:rPr>
              <a:t>Predetermined</a:t>
            </a:r>
            <a:endParaRPr sz="2050">
              <a:latin typeface="Lucida Sans"/>
              <a:cs typeface="Lucida San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792486" y="5169781"/>
            <a:ext cx="1913255" cy="742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99745" marR="30480" indent="-462280">
              <a:lnSpc>
                <a:spcPct val="114700"/>
              </a:lnSpc>
              <a:spcBef>
                <a:spcPts val="95"/>
              </a:spcBef>
            </a:pPr>
            <a:r>
              <a:rPr sz="2050" spc="-25" dirty="0">
                <a:latin typeface="Lucida Sans"/>
                <a:cs typeface="Lucida Sans"/>
              </a:rPr>
              <a:t>Within</a:t>
            </a:r>
            <a:r>
              <a:rPr sz="2050" spc="-110" dirty="0">
                <a:latin typeface="Lucida Sans"/>
                <a:cs typeface="Lucida Sans"/>
              </a:rPr>
              <a:t> </a:t>
            </a:r>
            <a:r>
              <a:rPr sz="2050" spc="-10" dirty="0">
                <a:latin typeface="Lucida Sans"/>
                <a:cs typeface="Lucida Sans"/>
              </a:rPr>
              <a:t>Societal </a:t>
            </a:r>
            <a:r>
              <a:rPr sz="2050" spc="55" dirty="0">
                <a:latin typeface="Lucida Sans"/>
                <a:cs typeface="Lucida Sans"/>
              </a:rPr>
              <a:t>C</a:t>
            </a:r>
            <a:r>
              <a:rPr sz="2050" spc="50" dirty="0">
                <a:latin typeface="Lucida Sans"/>
                <a:cs typeface="Lucida Sans"/>
              </a:rPr>
              <a:t>ontro</a:t>
            </a:r>
            <a:r>
              <a:rPr sz="2050" spc="-459" dirty="0">
                <a:latin typeface="Lucida Sans"/>
                <a:cs typeface="Lucida Sans"/>
              </a:rPr>
              <a:t>l</a:t>
            </a:r>
            <a:r>
              <a:rPr sz="750" spc="89" baseline="105555" dirty="0">
                <a:latin typeface="Lucida Sans"/>
                <a:cs typeface="Lucida Sans"/>
              </a:rPr>
              <a:t>P</a:t>
            </a:r>
            <a:endParaRPr sz="750" baseline="105555">
              <a:latin typeface="Lucida Sans"/>
              <a:cs typeface="Lucida San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028818" y="9008681"/>
            <a:ext cx="1535430" cy="7423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5"/>
              </a:spcBef>
            </a:pPr>
            <a:r>
              <a:rPr sz="2050" spc="-10" dirty="0">
                <a:latin typeface="Lucida Sans"/>
                <a:cs typeface="Lucida Sans"/>
              </a:rPr>
              <a:t>Metatheory:</a:t>
            </a:r>
            <a:endParaRPr sz="205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365"/>
              </a:spcBef>
            </a:pPr>
            <a:r>
              <a:rPr sz="2050" b="1" spc="-10" dirty="0">
                <a:latin typeface="Gill Sans MT"/>
                <a:cs typeface="Gill Sans MT"/>
              </a:rPr>
              <a:t>Fatalism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481092" y="8822494"/>
            <a:ext cx="1689735" cy="7423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6364">
              <a:lnSpc>
                <a:spcPct val="100000"/>
              </a:lnSpc>
              <a:spcBef>
                <a:spcPts val="455"/>
              </a:spcBef>
            </a:pPr>
            <a:r>
              <a:rPr sz="2050" spc="-10" dirty="0">
                <a:latin typeface="Lucida Sans"/>
                <a:cs typeface="Lucida Sans"/>
              </a:rPr>
              <a:t>Metatheory:</a:t>
            </a:r>
            <a:endParaRPr sz="20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050" b="1" spc="75" dirty="0">
                <a:latin typeface="Gill Sans MT"/>
                <a:cs typeface="Gill Sans MT"/>
              </a:rPr>
              <a:t>Randomness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16000" y="8746890"/>
            <a:ext cx="390906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i="1" spc="-35" dirty="0">
                <a:latin typeface="Lucida Sans"/>
                <a:cs typeface="Lucida Sans"/>
              </a:rPr>
              <a:t>Theoretical</a:t>
            </a:r>
            <a:r>
              <a:rPr sz="3200" i="1" spc="-170" dirty="0">
                <a:latin typeface="Lucida Sans"/>
                <a:cs typeface="Lucida Sans"/>
              </a:rPr>
              <a:t> </a:t>
            </a:r>
            <a:r>
              <a:rPr sz="3200" i="1" spc="-130" dirty="0">
                <a:latin typeface="Lucida Sans"/>
                <a:cs typeface="Lucida Sans"/>
              </a:rPr>
              <a:t>Diagram</a:t>
            </a:r>
            <a:endParaRPr sz="32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34" dirty="0"/>
              <a:t>CONCEPTS</a:t>
            </a:r>
            <a:r>
              <a:rPr lang="en-US" spc="-950" dirty="0"/>
              <a:t> </a:t>
            </a:r>
            <a:r>
              <a:rPr lang="en-US" spc="-395" dirty="0"/>
              <a:t>AND</a:t>
            </a:r>
            <a:r>
              <a:rPr lang="en-US" spc="-944" dirty="0"/>
              <a:t> </a:t>
            </a:r>
            <a:r>
              <a:rPr lang="en-US" spc="-645" dirty="0"/>
              <a:t>THEORY</a:t>
            </a:r>
            <a:endParaRPr spc="-645" dirty="0"/>
          </a:p>
        </p:txBody>
      </p:sp>
      <p:sp>
        <p:nvSpPr>
          <p:cNvPr id="3" name="object 3"/>
          <p:cNvSpPr txBox="1"/>
          <p:nvPr/>
        </p:nvSpPr>
        <p:spPr>
          <a:xfrm>
            <a:off x="3826744" y="3108207"/>
            <a:ext cx="10634980" cy="3759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000" b="1" spc="-130" dirty="0">
                <a:solidFill>
                  <a:srgbClr val="212121"/>
                </a:solidFill>
                <a:latin typeface="Gill Sans MT"/>
                <a:cs typeface="Gill Sans MT"/>
              </a:rPr>
              <a:t>Do</a:t>
            </a:r>
            <a:r>
              <a:rPr sz="4000" b="1" spc="-1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4000" b="1" spc="65" dirty="0">
                <a:solidFill>
                  <a:srgbClr val="212121"/>
                </a:solidFill>
                <a:latin typeface="Gill Sans MT"/>
                <a:cs typeface="Gill Sans MT"/>
              </a:rPr>
              <a:t>real</a:t>
            </a:r>
            <a:r>
              <a:rPr sz="4000" b="1" spc="-1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4000" b="1" spc="125" dirty="0">
                <a:solidFill>
                  <a:srgbClr val="212121"/>
                </a:solidFill>
                <a:latin typeface="Gill Sans MT"/>
                <a:cs typeface="Gill Sans MT"/>
              </a:rPr>
              <a:t>people</a:t>
            </a:r>
            <a:r>
              <a:rPr sz="4000" b="1" spc="-1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4000" b="1" spc="60" dirty="0">
                <a:solidFill>
                  <a:srgbClr val="212121"/>
                </a:solidFill>
                <a:latin typeface="Gill Sans MT"/>
                <a:cs typeface="Gill Sans MT"/>
              </a:rPr>
              <a:t>think</a:t>
            </a:r>
            <a:r>
              <a:rPr sz="4000" b="1" spc="-1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4000" b="1" spc="70" dirty="0">
                <a:solidFill>
                  <a:srgbClr val="212121"/>
                </a:solidFill>
                <a:latin typeface="Gill Sans MT"/>
                <a:cs typeface="Gill Sans MT"/>
              </a:rPr>
              <a:t>in</a:t>
            </a:r>
            <a:r>
              <a:rPr sz="4000" b="1" spc="-1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4000" b="1" spc="180" dirty="0">
                <a:solidFill>
                  <a:srgbClr val="212121"/>
                </a:solidFill>
                <a:latin typeface="Gill Sans MT"/>
                <a:cs typeface="Gill Sans MT"/>
              </a:rPr>
              <a:t>these</a:t>
            </a:r>
            <a:r>
              <a:rPr sz="4000" b="1" spc="-1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4000" b="1" spc="390" dirty="0">
                <a:solidFill>
                  <a:srgbClr val="212121"/>
                </a:solidFill>
                <a:latin typeface="Gill Sans MT"/>
                <a:cs typeface="Gill Sans MT"/>
              </a:rPr>
              <a:t>ways?</a:t>
            </a:r>
            <a:endParaRPr sz="40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750"/>
              </a:spcBef>
            </a:pPr>
            <a:endParaRPr sz="4000">
              <a:latin typeface="Gill Sans MT"/>
              <a:cs typeface="Gill Sans MT"/>
            </a:endParaRPr>
          </a:p>
          <a:p>
            <a:pPr marL="12700" marR="5080" indent="-635" algn="ctr">
              <a:lnSpc>
                <a:spcPct val="116300"/>
              </a:lnSpc>
            </a:pPr>
            <a:r>
              <a:rPr sz="4350" spc="-20" dirty="0">
                <a:latin typeface="Lucida Sans"/>
                <a:cs typeface="Lucida Sans"/>
              </a:rPr>
              <a:t>“In</a:t>
            </a:r>
            <a:r>
              <a:rPr sz="4350" spc="-270" dirty="0">
                <a:latin typeface="Lucida Sans"/>
                <a:cs typeface="Lucida Sans"/>
              </a:rPr>
              <a:t> </a:t>
            </a:r>
            <a:r>
              <a:rPr sz="4350" spc="-20" dirty="0">
                <a:latin typeface="Lucida Sans"/>
                <a:cs typeface="Lucida Sans"/>
              </a:rPr>
              <a:t>your</a:t>
            </a:r>
            <a:r>
              <a:rPr sz="4350" spc="-270" dirty="0">
                <a:latin typeface="Lucida Sans"/>
                <a:cs typeface="Lucida Sans"/>
              </a:rPr>
              <a:t> </a:t>
            </a:r>
            <a:r>
              <a:rPr sz="4350" dirty="0">
                <a:latin typeface="Lucida Sans"/>
                <a:cs typeface="Lucida Sans"/>
              </a:rPr>
              <a:t>own</a:t>
            </a:r>
            <a:r>
              <a:rPr sz="4350" spc="-270" dirty="0">
                <a:latin typeface="Lucida Sans"/>
                <a:cs typeface="Lucida Sans"/>
              </a:rPr>
              <a:t> </a:t>
            </a:r>
            <a:r>
              <a:rPr sz="4350" dirty="0">
                <a:latin typeface="Lucida Sans"/>
                <a:cs typeface="Lucida Sans"/>
              </a:rPr>
              <a:t>words,</a:t>
            </a:r>
            <a:r>
              <a:rPr sz="4350" spc="-270" dirty="0">
                <a:latin typeface="Lucida Sans"/>
                <a:cs typeface="Lucida Sans"/>
              </a:rPr>
              <a:t> </a:t>
            </a:r>
            <a:r>
              <a:rPr sz="4350" spc="55" dirty="0">
                <a:latin typeface="Lucida Sans"/>
                <a:cs typeface="Lucida Sans"/>
              </a:rPr>
              <a:t>why</a:t>
            </a:r>
            <a:r>
              <a:rPr sz="4350" spc="-270" dirty="0">
                <a:latin typeface="Lucida Sans"/>
                <a:cs typeface="Lucida Sans"/>
              </a:rPr>
              <a:t> </a:t>
            </a:r>
            <a:r>
              <a:rPr sz="4350" dirty="0">
                <a:latin typeface="Lucida Sans"/>
                <a:cs typeface="Lucida Sans"/>
              </a:rPr>
              <a:t>do</a:t>
            </a:r>
            <a:r>
              <a:rPr sz="4350" spc="-270" dirty="0">
                <a:latin typeface="Lucida Sans"/>
                <a:cs typeface="Lucida Sans"/>
              </a:rPr>
              <a:t> </a:t>
            </a:r>
            <a:r>
              <a:rPr sz="4350" dirty="0">
                <a:latin typeface="Lucida Sans"/>
                <a:cs typeface="Lucida Sans"/>
              </a:rPr>
              <a:t>you</a:t>
            </a:r>
            <a:r>
              <a:rPr sz="4350" spc="-270" dirty="0">
                <a:latin typeface="Lucida Sans"/>
                <a:cs typeface="Lucida Sans"/>
              </a:rPr>
              <a:t> </a:t>
            </a:r>
            <a:r>
              <a:rPr sz="4350" spc="-10" dirty="0">
                <a:latin typeface="Lucida Sans"/>
                <a:cs typeface="Lucida Sans"/>
              </a:rPr>
              <a:t>think </a:t>
            </a:r>
            <a:r>
              <a:rPr sz="4350" spc="-55" dirty="0">
                <a:latin typeface="Lucida Sans"/>
                <a:cs typeface="Lucida Sans"/>
              </a:rPr>
              <a:t>terrible</a:t>
            </a:r>
            <a:r>
              <a:rPr sz="4350" spc="-290" dirty="0">
                <a:latin typeface="Lucida Sans"/>
                <a:cs typeface="Lucida Sans"/>
              </a:rPr>
              <a:t> </a:t>
            </a:r>
            <a:r>
              <a:rPr sz="4350" spc="-80" dirty="0">
                <a:latin typeface="Lucida Sans"/>
                <a:cs typeface="Lucida Sans"/>
              </a:rPr>
              <a:t>things</a:t>
            </a:r>
            <a:r>
              <a:rPr sz="4350" spc="-265" dirty="0">
                <a:latin typeface="Lucida Sans"/>
                <a:cs typeface="Lucida Sans"/>
              </a:rPr>
              <a:t> </a:t>
            </a:r>
            <a:r>
              <a:rPr sz="4350" spc="-25" dirty="0">
                <a:latin typeface="Lucida Sans"/>
                <a:cs typeface="Lucida Sans"/>
              </a:rPr>
              <a:t>happen</a:t>
            </a:r>
            <a:r>
              <a:rPr sz="4350" spc="-275" dirty="0">
                <a:latin typeface="Lucida Sans"/>
                <a:cs typeface="Lucida Sans"/>
              </a:rPr>
              <a:t> </a:t>
            </a:r>
            <a:r>
              <a:rPr sz="4350" dirty="0">
                <a:latin typeface="Lucida Sans"/>
                <a:cs typeface="Lucida Sans"/>
              </a:rPr>
              <a:t>to</a:t>
            </a:r>
            <a:r>
              <a:rPr sz="4350" spc="-280" dirty="0">
                <a:latin typeface="Lucida Sans"/>
                <a:cs typeface="Lucida Sans"/>
              </a:rPr>
              <a:t> </a:t>
            </a:r>
            <a:r>
              <a:rPr sz="4350" spc="-25" dirty="0">
                <a:latin typeface="Lucida Sans"/>
                <a:cs typeface="Lucida Sans"/>
              </a:rPr>
              <a:t>people</a:t>
            </a:r>
            <a:r>
              <a:rPr sz="4350" spc="-275" dirty="0">
                <a:latin typeface="Lucida Sans"/>
                <a:cs typeface="Lucida Sans"/>
              </a:rPr>
              <a:t> </a:t>
            </a:r>
            <a:r>
              <a:rPr sz="4350" spc="-70" dirty="0">
                <a:latin typeface="Lucida Sans"/>
                <a:cs typeface="Lucida Sans"/>
              </a:rPr>
              <a:t>through </a:t>
            </a:r>
            <a:r>
              <a:rPr sz="4350" spc="-50" dirty="0">
                <a:latin typeface="Lucida Sans"/>
                <a:cs typeface="Lucida Sans"/>
              </a:rPr>
              <a:t>no</a:t>
            </a:r>
            <a:r>
              <a:rPr sz="4350" spc="-270" dirty="0">
                <a:latin typeface="Lucida Sans"/>
                <a:cs typeface="Lucida Sans"/>
              </a:rPr>
              <a:t> </a:t>
            </a:r>
            <a:r>
              <a:rPr sz="4350" spc="-20" dirty="0">
                <a:latin typeface="Lucida Sans"/>
                <a:cs typeface="Lucida Sans"/>
              </a:rPr>
              <a:t>apparent</a:t>
            </a:r>
            <a:r>
              <a:rPr sz="4350" spc="-265" dirty="0">
                <a:latin typeface="Lucida Sans"/>
                <a:cs typeface="Lucida Sans"/>
              </a:rPr>
              <a:t> </a:t>
            </a:r>
            <a:r>
              <a:rPr sz="4350" spc="-70" dirty="0">
                <a:latin typeface="Lucida Sans"/>
                <a:cs typeface="Lucida Sans"/>
              </a:rPr>
              <a:t>fault</a:t>
            </a:r>
            <a:r>
              <a:rPr sz="4350" spc="-265" dirty="0">
                <a:latin typeface="Lucida Sans"/>
                <a:cs typeface="Lucida Sans"/>
              </a:rPr>
              <a:t> </a:t>
            </a:r>
            <a:r>
              <a:rPr sz="4350" dirty="0">
                <a:latin typeface="Lucida Sans"/>
                <a:cs typeface="Lucida Sans"/>
              </a:rPr>
              <a:t>of</a:t>
            </a:r>
            <a:r>
              <a:rPr sz="4350" spc="-265" dirty="0">
                <a:latin typeface="Lucida Sans"/>
                <a:cs typeface="Lucida Sans"/>
              </a:rPr>
              <a:t> </a:t>
            </a:r>
            <a:r>
              <a:rPr sz="4350" spc="-65" dirty="0">
                <a:latin typeface="Lucida Sans"/>
                <a:cs typeface="Lucida Sans"/>
              </a:rPr>
              <a:t>their</a:t>
            </a:r>
            <a:r>
              <a:rPr sz="4350" spc="-265" dirty="0">
                <a:latin typeface="Lucida Sans"/>
                <a:cs typeface="Lucida Sans"/>
              </a:rPr>
              <a:t> </a:t>
            </a:r>
            <a:r>
              <a:rPr sz="4350" spc="55" dirty="0">
                <a:latin typeface="Lucida Sans"/>
                <a:cs typeface="Lucida Sans"/>
              </a:rPr>
              <a:t>own?”</a:t>
            </a:r>
            <a:endParaRPr sz="435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18129" y="8124927"/>
            <a:ext cx="84601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20" dirty="0">
                <a:latin typeface="Gill Sans MT"/>
                <a:cs typeface="Gill Sans MT"/>
              </a:rPr>
              <a:t>PEW</a:t>
            </a:r>
            <a:r>
              <a:rPr sz="3000" b="1" spc="-195" dirty="0">
                <a:latin typeface="Gill Sans MT"/>
                <a:cs typeface="Gill Sans MT"/>
              </a:rPr>
              <a:t> </a:t>
            </a:r>
            <a:r>
              <a:rPr sz="3000" b="1" spc="-135" dirty="0">
                <a:latin typeface="Gill Sans MT"/>
                <a:cs typeface="Gill Sans MT"/>
              </a:rPr>
              <a:t>RESEARCH</a:t>
            </a:r>
            <a:r>
              <a:rPr sz="3000" b="1" spc="-190" dirty="0">
                <a:latin typeface="Gill Sans MT"/>
                <a:cs typeface="Gill Sans MT"/>
              </a:rPr>
              <a:t> </a:t>
            </a:r>
            <a:r>
              <a:rPr sz="3000" b="1" spc="-195" dirty="0">
                <a:latin typeface="Gill Sans MT"/>
                <a:cs typeface="Gill Sans MT"/>
              </a:rPr>
              <a:t>CENTER</a:t>
            </a:r>
            <a:r>
              <a:rPr sz="3000" b="1" spc="-25" dirty="0">
                <a:latin typeface="Gill Sans MT"/>
                <a:cs typeface="Gill Sans MT"/>
              </a:rPr>
              <a:t> </a:t>
            </a:r>
            <a:r>
              <a:rPr sz="3000" spc="175" dirty="0">
                <a:latin typeface="Lucida Sans"/>
                <a:cs typeface="Lucida Sans"/>
              </a:rPr>
              <a:t>|</a:t>
            </a:r>
            <a:r>
              <a:rPr sz="3000" spc="-145" dirty="0">
                <a:latin typeface="Lucida Sans"/>
                <a:cs typeface="Lucida Sans"/>
              </a:rPr>
              <a:t> </a:t>
            </a:r>
            <a:r>
              <a:rPr sz="3000" dirty="0">
                <a:latin typeface="Lucida Sans"/>
                <a:cs typeface="Lucida Sans"/>
              </a:rPr>
              <a:t>NOVEMBER</a:t>
            </a:r>
            <a:r>
              <a:rPr sz="3000" spc="-145" dirty="0">
                <a:latin typeface="Lucida Sans"/>
                <a:cs typeface="Lucida Sans"/>
              </a:rPr>
              <a:t> </a:t>
            </a:r>
            <a:r>
              <a:rPr sz="3000" spc="-290" dirty="0">
                <a:latin typeface="Lucida Sans"/>
                <a:cs typeface="Lucida Sans"/>
              </a:rPr>
              <a:t>19,</a:t>
            </a:r>
            <a:r>
              <a:rPr sz="3000" spc="-145" dirty="0">
                <a:latin typeface="Lucida Sans"/>
                <a:cs typeface="Lucida Sans"/>
              </a:rPr>
              <a:t> </a:t>
            </a:r>
            <a:r>
              <a:rPr sz="3000" spc="-150" dirty="0">
                <a:latin typeface="Lucida Sans"/>
                <a:cs typeface="Lucida Sans"/>
              </a:rPr>
              <a:t>2021</a:t>
            </a:r>
            <a:endParaRPr sz="30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50847"/>
            <a:ext cx="68592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-10" dirty="0">
                <a:latin typeface="Arial"/>
                <a:cs typeface="Arial"/>
              </a:rPr>
              <a:t>INDIVIDUALISM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57343" y="8866504"/>
            <a:ext cx="67735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85" dirty="0">
                <a:latin typeface="Gill Sans MT"/>
                <a:cs typeface="Gill Sans MT"/>
              </a:rPr>
              <a:t>PEW</a:t>
            </a:r>
            <a:r>
              <a:rPr sz="2400" b="1" spc="-155" dirty="0">
                <a:latin typeface="Gill Sans MT"/>
                <a:cs typeface="Gill Sans MT"/>
              </a:rPr>
              <a:t> </a:t>
            </a:r>
            <a:r>
              <a:rPr sz="2400" b="1" spc="-114" dirty="0">
                <a:latin typeface="Gill Sans MT"/>
                <a:cs typeface="Gill Sans MT"/>
              </a:rPr>
              <a:t>RESEARCH</a:t>
            </a:r>
            <a:r>
              <a:rPr sz="2400" b="1" spc="-155" dirty="0">
                <a:latin typeface="Gill Sans MT"/>
                <a:cs typeface="Gill Sans MT"/>
              </a:rPr>
              <a:t> CENTER</a:t>
            </a:r>
            <a:r>
              <a:rPr sz="2400" b="1" spc="-2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Lucida Sans"/>
                <a:cs typeface="Lucida Sans"/>
              </a:rPr>
              <a:t>|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NOVEMBER</a:t>
            </a:r>
            <a:r>
              <a:rPr sz="2400" spc="-110" dirty="0">
                <a:latin typeface="Lucida Sans"/>
                <a:cs typeface="Lucida Sans"/>
              </a:rPr>
              <a:t> </a:t>
            </a:r>
            <a:r>
              <a:rPr sz="2400" spc="-229" dirty="0">
                <a:latin typeface="Lucida Sans"/>
                <a:cs typeface="Lucida Sans"/>
              </a:rPr>
              <a:t>19,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95" dirty="0">
                <a:latin typeface="Lucida Sans"/>
                <a:cs typeface="Lucida Sans"/>
              </a:rPr>
              <a:t>2021</a:t>
            </a:r>
            <a:endParaRPr sz="24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824968" y="1827242"/>
            <a:ext cx="4822825" cy="2540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4599"/>
              </a:lnSpc>
              <a:spcBef>
                <a:spcPts val="100"/>
              </a:spcBef>
            </a:pPr>
            <a:r>
              <a:rPr sz="2400" spc="-10" dirty="0">
                <a:latin typeface="Lucida Sans"/>
                <a:cs typeface="Lucida Sans"/>
              </a:rPr>
              <a:t>“God,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or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</a:t>
            </a:r>
            <a:r>
              <a:rPr sz="2400" spc="-14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force,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gives</a:t>
            </a:r>
            <a:r>
              <a:rPr sz="2400" spc="-14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you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free </a:t>
            </a:r>
            <a:r>
              <a:rPr sz="2400" dirty="0">
                <a:latin typeface="Lucida Sans"/>
                <a:cs typeface="Lucida Sans"/>
              </a:rPr>
              <a:t>choice.</a:t>
            </a:r>
            <a:r>
              <a:rPr sz="2400" spc="-17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That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is</a:t>
            </a:r>
            <a:r>
              <a:rPr sz="2400" spc="-145" dirty="0">
                <a:latin typeface="Lucida Sans"/>
                <a:cs typeface="Lucida Sans"/>
              </a:rPr>
              <a:t> </a:t>
            </a:r>
            <a:r>
              <a:rPr sz="2400" spc="-60" dirty="0">
                <a:latin typeface="Lucida Sans"/>
                <a:cs typeface="Lucida Sans"/>
              </a:rPr>
              <a:t>his,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-35" dirty="0">
                <a:latin typeface="Lucida Sans"/>
                <a:cs typeface="Lucida Sans"/>
              </a:rPr>
              <a:t>her,</a:t>
            </a:r>
            <a:r>
              <a:rPr sz="2400" spc="-145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its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gift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to you.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What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you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do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with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your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life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is </a:t>
            </a:r>
            <a:r>
              <a:rPr sz="2400" spc="-60" dirty="0">
                <a:latin typeface="Lucida Sans"/>
                <a:cs typeface="Lucida Sans"/>
              </a:rPr>
              <a:t>up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to</a:t>
            </a:r>
            <a:r>
              <a:rPr sz="2400" spc="-145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you.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Your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fate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is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NOT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40" dirty="0">
                <a:latin typeface="Lucida Sans"/>
                <a:cs typeface="Lucida Sans"/>
              </a:rPr>
              <a:t>pre- </a:t>
            </a:r>
            <a:r>
              <a:rPr sz="2400" spc="-10" dirty="0">
                <a:latin typeface="Lucida Sans"/>
                <a:cs typeface="Lucida Sans"/>
              </a:rPr>
              <a:t>ordained.”</a:t>
            </a:r>
            <a:endParaRPr sz="24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2400" b="1" spc="55" dirty="0">
                <a:latin typeface="Gill Sans MT"/>
                <a:cs typeface="Gill Sans MT"/>
              </a:rPr>
              <a:t>Mainline</a:t>
            </a:r>
            <a:r>
              <a:rPr sz="2400" b="1" spc="-100" dirty="0">
                <a:latin typeface="Gill Sans MT"/>
                <a:cs typeface="Gill Sans MT"/>
              </a:rPr>
              <a:t> </a:t>
            </a:r>
            <a:r>
              <a:rPr sz="2400" b="1" spc="45" dirty="0">
                <a:latin typeface="Gill Sans MT"/>
                <a:cs typeface="Gill Sans MT"/>
              </a:rPr>
              <a:t>Protestant,</a:t>
            </a:r>
            <a:r>
              <a:rPr sz="2400" b="1" spc="-95" dirty="0">
                <a:latin typeface="Gill Sans MT"/>
                <a:cs typeface="Gill Sans MT"/>
              </a:rPr>
              <a:t> </a:t>
            </a:r>
            <a:r>
              <a:rPr sz="2400" b="1" spc="140" dirty="0">
                <a:latin typeface="Gill Sans MT"/>
                <a:cs typeface="Gill Sans MT"/>
              </a:rPr>
              <a:t>age</a:t>
            </a:r>
            <a:r>
              <a:rPr sz="2400" b="1" spc="-100" dirty="0">
                <a:latin typeface="Gill Sans MT"/>
                <a:cs typeface="Gill Sans MT"/>
              </a:rPr>
              <a:t> </a:t>
            </a:r>
            <a:r>
              <a:rPr sz="2400" b="1" spc="220" dirty="0">
                <a:latin typeface="Gill Sans MT"/>
                <a:cs typeface="Gill Sans MT"/>
              </a:rPr>
              <a:t>50+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8798" y="3923983"/>
            <a:ext cx="4995545" cy="2120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4599"/>
              </a:lnSpc>
              <a:spcBef>
                <a:spcPts val="100"/>
              </a:spcBef>
            </a:pPr>
            <a:r>
              <a:rPr sz="2400" dirty="0">
                <a:latin typeface="Lucida Sans"/>
                <a:cs typeface="Lucida Sans"/>
              </a:rPr>
              <a:t>“There</a:t>
            </a:r>
            <a:r>
              <a:rPr sz="2400" spc="-9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are</a:t>
            </a:r>
            <a:r>
              <a:rPr sz="2400" spc="-9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consequences</a:t>
            </a:r>
            <a:r>
              <a:rPr sz="2400" spc="-9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to</a:t>
            </a:r>
            <a:r>
              <a:rPr sz="2400" spc="-9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every </a:t>
            </a:r>
            <a:r>
              <a:rPr sz="2400" dirty="0">
                <a:latin typeface="Lucida Sans"/>
                <a:cs typeface="Lucida Sans"/>
              </a:rPr>
              <a:t>choice</a:t>
            </a:r>
            <a:r>
              <a:rPr sz="2400" spc="-75" dirty="0">
                <a:latin typeface="Lucida Sans"/>
                <a:cs typeface="Lucida Sans"/>
              </a:rPr>
              <a:t> </a:t>
            </a:r>
            <a:r>
              <a:rPr sz="2400" spc="70" dirty="0">
                <a:latin typeface="Lucida Sans"/>
                <a:cs typeface="Lucida Sans"/>
              </a:rPr>
              <a:t>we</a:t>
            </a:r>
            <a:r>
              <a:rPr sz="2400" spc="-75" dirty="0">
                <a:latin typeface="Lucida Sans"/>
                <a:cs typeface="Lucida Sans"/>
              </a:rPr>
              <a:t> </a:t>
            </a:r>
            <a:r>
              <a:rPr sz="2400" spc="-45" dirty="0">
                <a:latin typeface="Lucida Sans"/>
                <a:cs typeface="Lucida Sans"/>
              </a:rPr>
              <a:t>make.</a:t>
            </a:r>
            <a:r>
              <a:rPr sz="2400" spc="-7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When</a:t>
            </a:r>
            <a:r>
              <a:rPr sz="2400" spc="-7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bad</a:t>
            </a:r>
            <a:r>
              <a:rPr sz="2400" spc="-7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things </a:t>
            </a:r>
            <a:r>
              <a:rPr sz="2400" spc="-35" dirty="0">
                <a:latin typeface="Lucida Sans"/>
                <a:cs typeface="Lucida Sans"/>
              </a:rPr>
              <a:t>happen,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they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can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be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tied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to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a </a:t>
            </a:r>
            <a:r>
              <a:rPr sz="2400" dirty="0">
                <a:latin typeface="Lucida Sans"/>
                <a:cs typeface="Lucida Sans"/>
              </a:rPr>
              <a:t>choice</a:t>
            </a:r>
            <a:r>
              <a:rPr sz="2400" spc="-6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that</a:t>
            </a:r>
            <a:r>
              <a:rPr sz="2400" spc="-5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was</a:t>
            </a:r>
            <a:r>
              <a:rPr sz="2400" spc="-5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made.” </a:t>
            </a:r>
            <a:r>
              <a:rPr sz="2400" b="1" spc="85" dirty="0">
                <a:latin typeface="Gill Sans MT"/>
                <a:cs typeface="Gill Sans MT"/>
              </a:rPr>
              <a:t>Evangelical</a:t>
            </a:r>
            <a:r>
              <a:rPr sz="2400" b="1" spc="-110" dirty="0">
                <a:latin typeface="Gill Sans MT"/>
                <a:cs typeface="Gill Sans MT"/>
              </a:rPr>
              <a:t> </a:t>
            </a:r>
            <a:r>
              <a:rPr sz="2400" b="1" spc="45" dirty="0">
                <a:latin typeface="Gill Sans MT"/>
                <a:cs typeface="Gill Sans MT"/>
              </a:rPr>
              <a:t>Protestant,</a:t>
            </a:r>
            <a:r>
              <a:rPr sz="2400" b="1" spc="-105" dirty="0">
                <a:latin typeface="Gill Sans MT"/>
                <a:cs typeface="Gill Sans MT"/>
              </a:rPr>
              <a:t> </a:t>
            </a:r>
            <a:r>
              <a:rPr sz="2400" b="1" spc="140" dirty="0">
                <a:latin typeface="Gill Sans MT"/>
                <a:cs typeface="Gill Sans MT"/>
              </a:rPr>
              <a:t>age</a:t>
            </a:r>
            <a:r>
              <a:rPr sz="2400" b="1" spc="-105" dirty="0">
                <a:latin typeface="Gill Sans MT"/>
                <a:cs typeface="Gill Sans MT"/>
              </a:rPr>
              <a:t> </a:t>
            </a:r>
            <a:r>
              <a:rPr sz="2400" b="1" spc="220" dirty="0">
                <a:latin typeface="Gill Sans MT"/>
                <a:cs typeface="Gill Sans MT"/>
              </a:rPr>
              <a:t>50+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17754" y="5062220"/>
            <a:ext cx="2833370" cy="1882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16100"/>
              </a:lnSpc>
              <a:spcBef>
                <a:spcPts val="100"/>
              </a:spcBef>
            </a:pPr>
            <a:r>
              <a:rPr sz="2100" dirty="0">
                <a:latin typeface="Lucida Sans"/>
                <a:cs typeface="Lucida Sans"/>
              </a:rPr>
              <a:t>“People</a:t>
            </a:r>
            <a:r>
              <a:rPr sz="2100" spc="-1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have</a:t>
            </a:r>
            <a:r>
              <a:rPr sz="2100" spc="-1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some </a:t>
            </a:r>
            <a:r>
              <a:rPr sz="2100" spc="-45" dirty="0">
                <a:latin typeface="Lucida Sans"/>
                <a:cs typeface="Lucida Sans"/>
              </a:rPr>
              <a:t>responsibility</a:t>
            </a:r>
            <a:r>
              <a:rPr sz="2100" spc="-9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for</a:t>
            </a:r>
            <a:r>
              <a:rPr sz="2100" spc="-9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what happens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to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spc="-40" dirty="0">
                <a:latin typeface="Lucida Sans"/>
                <a:cs typeface="Lucida Sans"/>
              </a:rPr>
              <a:t>them</a:t>
            </a:r>
            <a:r>
              <a:rPr sz="2100" spc="-120" dirty="0">
                <a:latin typeface="Lucida Sans"/>
                <a:cs typeface="Lucida Sans"/>
              </a:rPr>
              <a:t> </a:t>
            </a:r>
            <a:r>
              <a:rPr sz="2100" spc="55" dirty="0">
                <a:latin typeface="Lucida Sans"/>
                <a:cs typeface="Lucida Sans"/>
              </a:rPr>
              <a:t>90% </a:t>
            </a:r>
            <a:r>
              <a:rPr sz="2100" dirty="0">
                <a:latin typeface="Lucida Sans"/>
                <a:cs typeface="Lucida Sans"/>
              </a:rPr>
              <a:t>of</a:t>
            </a:r>
            <a:r>
              <a:rPr sz="2100" spc="-13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13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time.”</a:t>
            </a:r>
            <a:endParaRPr sz="21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05"/>
              </a:spcBef>
            </a:pPr>
            <a:r>
              <a:rPr sz="2100" b="1" dirty="0">
                <a:latin typeface="Gill Sans MT"/>
                <a:cs typeface="Gill Sans MT"/>
              </a:rPr>
              <a:t>Catholic,</a:t>
            </a:r>
            <a:r>
              <a:rPr sz="2100" b="1" spc="80" dirty="0">
                <a:latin typeface="Gill Sans MT"/>
                <a:cs typeface="Gill Sans MT"/>
              </a:rPr>
              <a:t> </a:t>
            </a:r>
            <a:r>
              <a:rPr sz="2100" b="1" spc="120" dirty="0">
                <a:latin typeface="Gill Sans MT"/>
                <a:cs typeface="Gill Sans MT"/>
              </a:rPr>
              <a:t>age</a:t>
            </a:r>
            <a:r>
              <a:rPr sz="2100" b="1" spc="80" dirty="0">
                <a:latin typeface="Gill Sans MT"/>
                <a:cs typeface="Gill Sans MT"/>
              </a:rPr>
              <a:t> </a:t>
            </a:r>
            <a:r>
              <a:rPr sz="2100" b="1" spc="190" dirty="0">
                <a:latin typeface="Gill Sans MT"/>
                <a:cs typeface="Gill Sans MT"/>
              </a:rPr>
              <a:t>50+</a:t>
            </a:r>
            <a:endParaRPr sz="210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192347" y="7021836"/>
            <a:ext cx="4960620" cy="8636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20"/>
              </a:spcBef>
            </a:pPr>
            <a:r>
              <a:rPr sz="2400" spc="95" dirty="0">
                <a:latin typeface="Lucida Sans"/>
                <a:cs typeface="Lucida Sans"/>
              </a:rPr>
              <a:t>“We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spc="-75" dirty="0">
                <a:latin typeface="Lucida Sans"/>
                <a:cs typeface="Lucida Sans"/>
              </a:rPr>
              <a:t>all</a:t>
            </a:r>
            <a:r>
              <a:rPr sz="2400" spc="-9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have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</a:t>
            </a:r>
            <a:r>
              <a:rPr sz="2400" spc="-9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power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of</a:t>
            </a:r>
            <a:r>
              <a:rPr sz="2400" spc="-9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choice.”</a:t>
            </a:r>
            <a:endParaRPr sz="24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2400" b="1" dirty="0">
                <a:latin typeface="Gill Sans MT"/>
                <a:cs typeface="Gill Sans MT"/>
              </a:rPr>
              <a:t>Catholic,</a:t>
            </a:r>
            <a:r>
              <a:rPr sz="2400" b="1" spc="100" dirty="0">
                <a:latin typeface="Gill Sans MT"/>
                <a:cs typeface="Gill Sans MT"/>
              </a:rPr>
              <a:t> </a:t>
            </a:r>
            <a:r>
              <a:rPr sz="2400" b="1" spc="140" dirty="0">
                <a:latin typeface="Gill Sans MT"/>
                <a:cs typeface="Gill Sans MT"/>
              </a:rPr>
              <a:t>age</a:t>
            </a:r>
            <a:r>
              <a:rPr sz="2400" b="1" spc="105" dirty="0">
                <a:latin typeface="Gill Sans MT"/>
                <a:cs typeface="Gill Sans MT"/>
              </a:rPr>
              <a:t> </a:t>
            </a:r>
            <a:r>
              <a:rPr sz="2400" b="1" spc="220" dirty="0">
                <a:latin typeface="Gill Sans MT"/>
                <a:cs typeface="Gill Sans MT"/>
              </a:rPr>
              <a:t>50+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50848"/>
            <a:ext cx="774890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-35" dirty="0">
                <a:latin typeface="Arial"/>
                <a:cs typeface="Arial"/>
              </a:rPr>
              <a:t>STRUCTURALISM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57343" y="8866501"/>
            <a:ext cx="67735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85" dirty="0">
                <a:latin typeface="Gill Sans MT"/>
                <a:cs typeface="Gill Sans MT"/>
              </a:rPr>
              <a:t>PEW</a:t>
            </a:r>
            <a:r>
              <a:rPr sz="2400" b="1" spc="-155" dirty="0">
                <a:latin typeface="Gill Sans MT"/>
                <a:cs typeface="Gill Sans MT"/>
              </a:rPr>
              <a:t> </a:t>
            </a:r>
            <a:r>
              <a:rPr sz="2400" b="1" spc="-114" dirty="0">
                <a:latin typeface="Gill Sans MT"/>
                <a:cs typeface="Gill Sans MT"/>
              </a:rPr>
              <a:t>RESEARCH</a:t>
            </a:r>
            <a:r>
              <a:rPr sz="2400" b="1" spc="-155" dirty="0">
                <a:latin typeface="Gill Sans MT"/>
                <a:cs typeface="Gill Sans MT"/>
              </a:rPr>
              <a:t> CENTER</a:t>
            </a:r>
            <a:r>
              <a:rPr sz="2400" b="1" spc="-2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Lucida Sans"/>
                <a:cs typeface="Lucida Sans"/>
              </a:rPr>
              <a:t>|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NOVEMBER</a:t>
            </a:r>
            <a:r>
              <a:rPr sz="2400" spc="-110" dirty="0">
                <a:latin typeface="Lucida Sans"/>
                <a:cs typeface="Lucida Sans"/>
              </a:rPr>
              <a:t> </a:t>
            </a:r>
            <a:r>
              <a:rPr sz="2400" spc="-229" dirty="0">
                <a:latin typeface="Lucida Sans"/>
                <a:cs typeface="Lucida Sans"/>
              </a:rPr>
              <a:t>19,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95" dirty="0">
                <a:latin typeface="Lucida Sans"/>
                <a:cs typeface="Lucida Sans"/>
              </a:rPr>
              <a:t>2021</a:t>
            </a:r>
            <a:endParaRPr sz="24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9612" y="3410584"/>
            <a:ext cx="6159500" cy="3378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4599"/>
              </a:lnSpc>
              <a:spcBef>
                <a:spcPts val="100"/>
              </a:spcBef>
            </a:pPr>
            <a:r>
              <a:rPr sz="2400" spc="-20" dirty="0">
                <a:latin typeface="Lucida Sans"/>
                <a:cs typeface="Lucida Sans"/>
              </a:rPr>
              <a:t>“In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35" dirty="0">
                <a:latin typeface="Lucida Sans"/>
                <a:cs typeface="Lucida Sans"/>
              </a:rPr>
              <a:t>sociological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35" dirty="0">
                <a:latin typeface="Lucida Sans"/>
                <a:cs typeface="Lucida Sans"/>
              </a:rPr>
              <a:t>terms,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55" dirty="0">
                <a:latin typeface="Lucida Sans"/>
                <a:cs typeface="Lucida Sans"/>
              </a:rPr>
              <a:t>preexisting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wealth </a:t>
            </a:r>
            <a:r>
              <a:rPr sz="2400" dirty="0">
                <a:latin typeface="Lucida Sans"/>
                <a:cs typeface="Lucida Sans"/>
              </a:rPr>
              <a:t>and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systems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are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spc="-120" dirty="0">
                <a:latin typeface="Lucida Sans"/>
                <a:cs typeface="Lucida Sans"/>
              </a:rPr>
              <a:t>in</a:t>
            </a:r>
            <a:r>
              <a:rPr sz="2400" spc="-8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place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spc="-65" dirty="0">
                <a:latin typeface="Lucida Sans"/>
                <a:cs typeface="Lucida Sans"/>
              </a:rPr>
              <a:t>from</a:t>
            </a:r>
            <a:r>
              <a:rPr sz="2400" spc="-100" dirty="0">
                <a:latin typeface="Lucida Sans"/>
                <a:cs typeface="Lucida Sans"/>
              </a:rPr>
              <a:t> </a:t>
            </a:r>
            <a:r>
              <a:rPr sz="2400" spc="-30" dirty="0">
                <a:latin typeface="Lucida Sans"/>
                <a:cs typeface="Lucida Sans"/>
              </a:rPr>
              <a:t>generations </a:t>
            </a:r>
            <a:r>
              <a:rPr sz="2400" dirty="0">
                <a:latin typeface="Lucida Sans"/>
                <a:cs typeface="Lucida Sans"/>
              </a:rPr>
              <a:t>past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that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put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certain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people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at</a:t>
            </a:r>
            <a:r>
              <a:rPr sz="2400" spc="-14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an </a:t>
            </a:r>
            <a:r>
              <a:rPr sz="2400" dirty="0">
                <a:latin typeface="Lucida Sans"/>
                <a:cs typeface="Lucida Sans"/>
              </a:rPr>
              <a:t>advantage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or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disadvantage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35" dirty="0">
                <a:latin typeface="Lucida Sans"/>
                <a:cs typeface="Lucida Sans"/>
              </a:rPr>
              <a:t>depending</a:t>
            </a:r>
            <a:r>
              <a:rPr sz="2400" spc="-114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on </a:t>
            </a:r>
            <a:r>
              <a:rPr sz="2400" spc="-40" dirty="0">
                <a:latin typeface="Lucida Sans"/>
                <a:cs typeface="Lucida Sans"/>
              </a:rPr>
              <a:t>their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65" dirty="0">
                <a:latin typeface="Lucida Sans"/>
                <a:cs typeface="Lucida Sans"/>
              </a:rPr>
              <a:t>birth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40" dirty="0">
                <a:latin typeface="Lucida Sans"/>
                <a:cs typeface="Lucida Sans"/>
              </a:rPr>
              <a:t>(i.e.,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what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family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they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are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20" dirty="0">
                <a:latin typeface="Lucida Sans"/>
                <a:cs typeface="Lucida Sans"/>
              </a:rPr>
              <a:t>born </a:t>
            </a:r>
            <a:r>
              <a:rPr sz="2400" spc="-75" dirty="0">
                <a:latin typeface="Lucida Sans"/>
                <a:cs typeface="Lucida Sans"/>
              </a:rPr>
              <a:t>into,</a:t>
            </a:r>
            <a:r>
              <a:rPr sz="2400" spc="-120" dirty="0">
                <a:latin typeface="Lucida Sans"/>
                <a:cs typeface="Lucida Sans"/>
              </a:rPr>
              <a:t> </a:t>
            </a:r>
            <a:r>
              <a:rPr sz="2400" spc="-40" dirty="0">
                <a:latin typeface="Lucida Sans"/>
                <a:cs typeface="Lucida Sans"/>
              </a:rPr>
              <a:t>their</a:t>
            </a:r>
            <a:r>
              <a:rPr sz="2400" spc="-150" dirty="0">
                <a:latin typeface="Lucida Sans"/>
                <a:cs typeface="Lucida Sans"/>
              </a:rPr>
              <a:t> </a:t>
            </a:r>
            <a:r>
              <a:rPr sz="2400" spc="-65" dirty="0">
                <a:latin typeface="Lucida Sans"/>
                <a:cs typeface="Lucida Sans"/>
              </a:rPr>
              <a:t>skin</a:t>
            </a:r>
            <a:r>
              <a:rPr sz="2400" spc="-125" dirty="0">
                <a:latin typeface="Lucida Sans"/>
                <a:cs typeface="Lucida Sans"/>
              </a:rPr>
              <a:t> </a:t>
            </a:r>
            <a:r>
              <a:rPr sz="2400" spc="-35" dirty="0">
                <a:latin typeface="Lucida Sans"/>
                <a:cs typeface="Lucida Sans"/>
              </a:rPr>
              <a:t>color,</a:t>
            </a:r>
            <a:r>
              <a:rPr sz="2400" spc="-135" dirty="0">
                <a:latin typeface="Lucida Sans"/>
                <a:cs typeface="Lucida Sans"/>
              </a:rPr>
              <a:t> </a:t>
            </a:r>
            <a:r>
              <a:rPr sz="2400" spc="-40" dirty="0">
                <a:latin typeface="Lucida Sans"/>
                <a:cs typeface="Lucida Sans"/>
              </a:rPr>
              <a:t>their</a:t>
            </a:r>
            <a:r>
              <a:rPr sz="2400" spc="-13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gender/gender </a:t>
            </a:r>
            <a:r>
              <a:rPr sz="2400" spc="-45" dirty="0">
                <a:latin typeface="Lucida Sans"/>
                <a:cs typeface="Lucida Sans"/>
              </a:rPr>
              <a:t>expression,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sexuality,</a:t>
            </a:r>
            <a:r>
              <a:rPr sz="2400" spc="-105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etc.)...”</a:t>
            </a:r>
            <a:endParaRPr sz="24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2400" b="1" i="1" dirty="0">
                <a:latin typeface="Trebuchet MS"/>
                <a:cs typeface="Trebuchet MS"/>
              </a:rPr>
              <a:t>Religiously</a:t>
            </a:r>
            <a:r>
              <a:rPr sz="2400" b="1" i="1" spc="60" dirty="0">
                <a:latin typeface="Trebuchet MS"/>
                <a:cs typeface="Trebuchet MS"/>
              </a:rPr>
              <a:t> </a:t>
            </a:r>
            <a:r>
              <a:rPr sz="2400" b="1" i="1" spc="-40" dirty="0">
                <a:latin typeface="Trebuchet MS"/>
                <a:cs typeface="Trebuchet MS"/>
              </a:rPr>
              <a:t>unaffiliated,</a:t>
            </a:r>
            <a:r>
              <a:rPr sz="2400" b="1" i="1" spc="60" dirty="0">
                <a:latin typeface="Trebuchet MS"/>
                <a:cs typeface="Trebuchet MS"/>
              </a:rPr>
              <a:t> </a:t>
            </a:r>
            <a:r>
              <a:rPr sz="2400" b="1" i="1" spc="95" dirty="0">
                <a:latin typeface="Trebuchet MS"/>
                <a:cs typeface="Trebuchet MS"/>
              </a:rPr>
              <a:t>age</a:t>
            </a:r>
            <a:r>
              <a:rPr sz="2400" b="1" i="1" spc="60" dirty="0">
                <a:latin typeface="Trebuchet MS"/>
                <a:cs typeface="Trebuchet MS"/>
              </a:rPr>
              <a:t> </a:t>
            </a:r>
            <a:r>
              <a:rPr sz="2400" b="1" i="1" dirty="0">
                <a:latin typeface="Trebuchet MS"/>
                <a:cs typeface="Trebuchet MS"/>
              </a:rPr>
              <a:t>18-</a:t>
            </a:r>
            <a:r>
              <a:rPr sz="2400" b="1" i="1" spc="165" dirty="0">
                <a:latin typeface="Trebuchet MS"/>
                <a:cs typeface="Trebuchet MS"/>
              </a:rPr>
              <a:t>49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11915" y="2022759"/>
            <a:ext cx="7260590" cy="8636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20"/>
              </a:spcBef>
            </a:pPr>
            <a:r>
              <a:rPr sz="2400" dirty="0">
                <a:latin typeface="Lucida Sans"/>
                <a:cs typeface="Lucida Sans"/>
              </a:rPr>
              <a:t>“Systemic</a:t>
            </a:r>
            <a:r>
              <a:rPr sz="2400" spc="-85" dirty="0">
                <a:latin typeface="Lucida Sans"/>
                <a:cs typeface="Lucida Sans"/>
              </a:rPr>
              <a:t> </a:t>
            </a:r>
            <a:r>
              <a:rPr sz="2400" spc="-50" dirty="0">
                <a:latin typeface="Lucida Sans"/>
                <a:cs typeface="Lucida Sans"/>
              </a:rPr>
              <a:t>injustice</a:t>
            </a:r>
            <a:r>
              <a:rPr sz="2400" spc="-8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such</a:t>
            </a:r>
            <a:r>
              <a:rPr sz="2400" spc="-8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as</a:t>
            </a:r>
            <a:r>
              <a:rPr sz="2400" spc="-80" dirty="0">
                <a:latin typeface="Lucida Sans"/>
                <a:cs typeface="Lucida Sans"/>
              </a:rPr>
              <a:t> </a:t>
            </a:r>
            <a:r>
              <a:rPr sz="2400" spc="-25" dirty="0">
                <a:latin typeface="Lucida Sans"/>
                <a:cs typeface="Lucida Sans"/>
              </a:rPr>
              <a:t>racism</a:t>
            </a:r>
            <a:r>
              <a:rPr sz="2400" spc="-80" dirty="0">
                <a:latin typeface="Lucida Sans"/>
                <a:cs typeface="Lucida Sans"/>
              </a:rPr>
              <a:t> </a:t>
            </a:r>
            <a:r>
              <a:rPr sz="2400" dirty="0">
                <a:latin typeface="Lucida Sans"/>
                <a:cs typeface="Lucida Sans"/>
              </a:rPr>
              <a:t>and</a:t>
            </a:r>
            <a:r>
              <a:rPr sz="2400" spc="-80" dirty="0">
                <a:latin typeface="Lucida Sans"/>
                <a:cs typeface="Lucida Sans"/>
              </a:rPr>
              <a:t> </a:t>
            </a:r>
            <a:r>
              <a:rPr sz="2400" spc="-10" dirty="0">
                <a:latin typeface="Lucida Sans"/>
                <a:cs typeface="Lucida Sans"/>
              </a:rPr>
              <a:t>misogyny.”</a:t>
            </a:r>
            <a:endParaRPr sz="24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2400" b="1" dirty="0">
                <a:latin typeface="Gill Sans MT"/>
                <a:cs typeface="Gill Sans MT"/>
              </a:rPr>
              <a:t>Catholic,</a:t>
            </a:r>
            <a:r>
              <a:rPr sz="2400" b="1" spc="105" dirty="0">
                <a:latin typeface="Gill Sans MT"/>
                <a:cs typeface="Gill Sans MT"/>
              </a:rPr>
              <a:t> </a:t>
            </a:r>
            <a:r>
              <a:rPr sz="2400" b="1" spc="140" dirty="0">
                <a:latin typeface="Gill Sans MT"/>
                <a:cs typeface="Gill Sans MT"/>
              </a:rPr>
              <a:t>age</a:t>
            </a:r>
            <a:r>
              <a:rPr sz="2400" b="1" spc="110" dirty="0">
                <a:latin typeface="Gill Sans MT"/>
                <a:cs typeface="Gill Sans MT"/>
              </a:rPr>
              <a:t> </a:t>
            </a:r>
            <a:r>
              <a:rPr sz="2400" b="1" spc="120" dirty="0">
                <a:latin typeface="Gill Sans MT"/>
                <a:cs typeface="Gill Sans MT"/>
              </a:rPr>
              <a:t>18-</a:t>
            </a:r>
            <a:r>
              <a:rPr sz="2400" b="1" spc="245" dirty="0">
                <a:latin typeface="Gill Sans MT"/>
                <a:cs typeface="Gill Sans MT"/>
              </a:rPr>
              <a:t>49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55112" y="3795856"/>
            <a:ext cx="6924675" cy="4111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100"/>
              </a:lnSpc>
              <a:spcBef>
                <a:spcPts val="100"/>
              </a:spcBef>
            </a:pPr>
            <a:r>
              <a:rPr sz="2100" spc="-35" dirty="0">
                <a:latin typeface="Lucida Sans"/>
                <a:cs typeface="Lucida Sans"/>
              </a:rPr>
              <a:t>“Environmental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issues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and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extremely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35" dirty="0">
                <a:latin typeface="Lucida Sans"/>
                <a:cs typeface="Lucida Sans"/>
              </a:rPr>
              <a:t>poor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government </a:t>
            </a:r>
            <a:r>
              <a:rPr sz="2100" spc="-30" dirty="0">
                <a:latin typeface="Lucida Sans"/>
                <a:cs typeface="Lucida Sans"/>
              </a:rPr>
              <a:t>involvement</a:t>
            </a:r>
            <a:r>
              <a:rPr sz="2100" spc="-9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to</a:t>
            </a:r>
            <a:r>
              <a:rPr sz="2100" spc="-85" dirty="0">
                <a:latin typeface="Lucida Sans"/>
                <a:cs typeface="Lucida Sans"/>
              </a:rPr>
              <a:t> </a:t>
            </a:r>
            <a:r>
              <a:rPr sz="2100" spc="-40" dirty="0">
                <a:latin typeface="Lucida Sans"/>
                <a:cs typeface="Lucida Sans"/>
              </a:rPr>
              <a:t>enlist</a:t>
            </a:r>
            <a:r>
              <a:rPr sz="2100" spc="-9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scientific-based</a:t>
            </a:r>
            <a:r>
              <a:rPr sz="2100" spc="-85" dirty="0">
                <a:latin typeface="Lucida Sans"/>
                <a:cs typeface="Lucida Sans"/>
              </a:rPr>
              <a:t> </a:t>
            </a:r>
            <a:r>
              <a:rPr sz="2100" spc="-50" dirty="0">
                <a:latin typeface="Lucida Sans"/>
                <a:cs typeface="Lucida Sans"/>
              </a:rPr>
              <a:t>solutions</a:t>
            </a:r>
            <a:r>
              <a:rPr sz="2100" spc="-8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to </a:t>
            </a:r>
            <a:r>
              <a:rPr sz="2100" dirty="0">
                <a:latin typeface="Lucida Sans"/>
                <a:cs typeface="Lucida Sans"/>
              </a:rPr>
              <a:t>these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issues.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50" dirty="0">
                <a:latin typeface="Lucida Sans"/>
                <a:cs typeface="Lucida Sans"/>
              </a:rPr>
              <a:t>Also,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no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accountability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involving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the </a:t>
            </a:r>
            <a:r>
              <a:rPr sz="2100" spc="-10" dirty="0">
                <a:latin typeface="Lucida Sans"/>
                <a:cs typeface="Lucida Sans"/>
              </a:rPr>
              <a:t>corporate</a:t>
            </a:r>
            <a:r>
              <a:rPr sz="2100" spc="-135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giants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causing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85" dirty="0">
                <a:latin typeface="Lucida Sans"/>
                <a:cs typeface="Lucida Sans"/>
              </a:rPr>
              <a:t>pollution.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50" dirty="0">
                <a:latin typeface="Lucida Sans"/>
                <a:cs typeface="Lucida Sans"/>
              </a:rPr>
              <a:t>lot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of</a:t>
            </a:r>
            <a:r>
              <a:rPr sz="2100" spc="-10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people </a:t>
            </a:r>
            <a:r>
              <a:rPr sz="2100" dirty="0">
                <a:latin typeface="Lucida Sans"/>
                <a:cs typeface="Lucida Sans"/>
              </a:rPr>
              <a:t>have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no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path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to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education,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no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access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to</a:t>
            </a:r>
            <a:r>
              <a:rPr sz="2100" spc="-75" dirty="0">
                <a:latin typeface="Lucida Sans"/>
                <a:cs typeface="Lucida Sans"/>
              </a:rPr>
              <a:t> </a:t>
            </a:r>
            <a:r>
              <a:rPr sz="2100" spc="-20" dirty="0">
                <a:latin typeface="Lucida Sans"/>
                <a:cs typeface="Lucida Sans"/>
              </a:rPr>
              <a:t>good</a:t>
            </a:r>
            <a:r>
              <a:rPr sz="2100" spc="-8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fresh </a:t>
            </a:r>
            <a:r>
              <a:rPr sz="2100" dirty="0">
                <a:latin typeface="Lucida Sans"/>
                <a:cs typeface="Lucida Sans"/>
              </a:rPr>
              <a:t>vegetables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and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50" dirty="0">
                <a:latin typeface="Lucida Sans"/>
                <a:cs typeface="Lucida Sans"/>
              </a:rPr>
              <a:t>fruits.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Medical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55" dirty="0">
                <a:latin typeface="Lucida Sans"/>
                <a:cs typeface="Lucida Sans"/>
              </a:rPr>
              <a:t>institutions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pushing </a:t>
            </a:r>
            <a:r>
              <a:rPr sz="2100" spc="-25" dirty="0">
                <a:latin typeface="Lucida Sans"/>
                <a:cs typeface="Lucida Sans"/>
              </a:rPr>
              <a:t>medicines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35" dirty="0">
                <a:latin typeface="Lucida Sans"/>
                <a:cs typeface="Lucida Sans"/>
              </a:rPr>
              <a:t>without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65" dirty="0">
                <a:latin typeface="Lucida Sans"/>
                <a:cs typeface="Lucida Sans"/>
              </a:rPr>
              <a:t>finding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actual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cause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and </a:t>
            </a:r>
            <a:r>
              <a:rPr sz="2100" spc="-40" dirty="0">
                <a:latin typeface="Lucida Sans"/>
                <a:cs typeface="Lucida Sans"/>
              </a:rPr>
              <a:t>conditions</a:t>
            </a:r>
            <a:r>
              <a:rPr sz="2100" spc="-90" dirty="0">
                <a:latin typeface="Lucida Sans"/>
                <a:cs typeface="Lucida Sans"/>
              </a:rPr>
              <a:t> </a:t>
            </a:r>
            <a:r>
              <a:rPr sz="2100" spc="-60" dirty="0">
                <a:latin typeface="Lucida Sans"/>
                <a:cs typeface="Lucida Sans"/>
              </a:rPr>
              <a:t>going</a:t>
            </a:r>
            <a:r>
              <a:rPr sz="2100" spc="-90" dirty="0">
                <a:latin typeface="Lucida Sans"/>
                <a:cs typeface="Lucida Sans"/>
              </a:rPr>
              <a:t> </a:t>
            </a:r>
            <a:r>
              <a:rPr sz="2100" spc="-40" dirty="0">
                <a:latin typeface="Lucida Sans"/>
                <a:cs typeface="Lucida Sans"/>
              </a:rPr>
              <a:t>undiagnosed.</a:t>
            </a:r>
            <a:r>
              <a:rPr sz="2100" spc="-90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Hospitals</a:t>
            </a:r>
            <a:r>
              <a:rPr sz="2100" spc="-8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controlling </a:t>
            </a:r>
            <a:r>
              <a:rPr sz="2100" dirty="0">
                <a:latin typeface="Lucida Sans"/>
                <a:cs typeface="Lucida Sans"/>
              </a:rPr>
              <a:t>the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60" dirty="0">
                <a:latin typeface="Lucida Sans"/>
                <a:cs typeface="Lucida Sans"/>
              </a:rPr>
              <a:t>majority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of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30" dirty="0">
                <a:latin typeface="Lucida Sans"/>
                <a:cs typeface="Lucida Sans"/>
              </a:rPr>
              <a:t>medical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dirty="0">
                <a:latin typeface="Lucida Sans"/>
                <a:cs typeface="Lucida Sans"/>
              </a:rPr>
              <a:t>practices</a:t>
            </a:r>
            <a:r>
              <a:rPr sz="2100" spc="-10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preventing</a:t>
            </a:r>
            <a:r>
              <a:rPr sz="2100" spc="-95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surgeries </a:t>
            </a:r>
            <a:r>
              <a:rPr sz="2100" dirty="0">
                <a:latin typeface="Lucida Sans"/>
                <a:cs typeface="Lucida Sans"/>
              </a:rPr>
              <a:t>when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spc="-35" dirty="0">
                <a:latin typeface="Lucida Sans"/>
                <a:cs typeface="Lucida Sans"/>
              </a:rPr>
              <a:t>possible.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25" dirty="0">
                <a:latin typeface="Lucida Sans"/>
                <a:cs typeface="Lucida Sans"/>
              </a:rPr>
              <a:t>Guns,</a:t>
            </a:r>
            <a:r>
              <a:rPr sz="2100" spc="-110" dirty="0">
                <a:latin typeface="Lucida Sans"/>
                <a:cs typeface="Lucida Sans"/>
              </a:rPr>
              <a:t> </a:t>
            </a:r>
            <a:r>
              <a:rPr sz="2100" spc="-45" dirty="0">
                <a:latin typeface="Lucida Sans"/>
                <a:cs typeface="Lucida Sans"/>
              </a:rPr>
              <a:t>guns,</a:t>
            </a:r>
            <a:r>
              <a:rPr sz="2100" spc="-114" dirty="0">
                <a:latin typeface="Lucida Sans"/>
                <a:cs typeface="Lucida Sans"/>
              </a:rPr>
              <a:t> </a:t>
            </a:r>
            <a:r>
              <a:rPr sz="2100" spc="-10" dirty="0">
                <a:latin typeface="Lucida Sans"/>
                <a:cs typeface="Lucida Sans"/>
              </a:rPr>
              <a:t>guns.”</a:t>
            </a:r>
            <a:endParaRPr sz="2100">
              <a:latin typeface="Lucida Sans"/>
              <a:cs typeface="Lucida Sans"/>
            </a:endParaRPr>
          </a:p>
          <a:p>
            <a:pPr algn="ctr">
              <a:lnSpc>
                <a:spcPct val="100000"/>
              </a:lnSpc>
              <a:spcBef>
                <a:spcPts val="405"/>
              </a:spcBef>
            </a:pPr>
            <a:r>
              <a:rPr sz="2100" b="1" spc="70" dirty="0">
                <a:latin typeface="Gill Sans MT"/>
                <a:cs typeface="Gill Sans MT"/>
              </a:rPr>
              <a:t>Evangelical</a:t>
            </a:r>
            <a:r>
              <a:rPr sz="2100" b="1" spc="55" dirty="0">
                <a:latin typeface="Gill Sans MT"/>
                <a:cs typeface="Gill Sans MT"/>
              </a:rPr>
              <a:t> </a:t>
            </a:r>
            <a:r>
              <a:rPr sz="2100" b="1" dirty="0">
                <a:latin typeface="Gill Sans MT"/>
                <a:cs typeface="Gill Sans MT"/>
              </a:rPr>
              <a:t>Protestant,</a:t>
            </a:r>
            <a:r>
              <a:rPr sz="2100" b="1" spc="55" dirty="0">
                <a:latin typeface="Gill Sans MT"/>
                <a:cs typeface="Gill Sans MT"/>
              </a:rPr>
              <a:t> </a:t>
            </a:r>
            <a:r>
              <a:rPr sz="2100" b="1" spc="120" dirty="0">
                <a:latin typeface="Gill Sans MT"/>
                <a:cs typeface="Gill Sans MT"/>
              </a:rPr>
              <a:t>age</a:t>
            </a:r>
            <a:r>
              <a:rPr sz="2100" b="1" spc="55" dirty="0">
                <a:latin typeface="Gill Sans MT"/>
                <a:cs typeface="Gill Sans MT"/>
              </a:rPr>
              <a:t> </a:t>
            </a:r>
            <a:r>
              <a:rPr sz="2100" b="1" spc="190" dirty="0">
                <a:latin typeface="Gill Sans MT"/>
                <a:cs typeface="Gill Sans MT"/>
              </a:rPr>
              <a:t>50+</a:t>
            </a:r>
            <a:endParaRPr sz="21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1739</Words>
  <Application>Microsoft Office PowerPoint</Application>
  <PresentationFormat>Custom</PresentationFormat>
  <Paragraphs>135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Gill Sans MT</vt:lpstr>
      <vt:lpstr>Lucida Sans</vt:lpstr>
      <vt:lpstr>Trebuchet MS</vt:lpstr>
      <vt:lpstr>Office Theme</vt:lpstr>
      <vt:lpstr>FATE, RANDOMNESS, &amp;</vt:lpstr>
      <vt:lpstr>MAIN RESEARCH QUESTION</vt:lpstr>
      <vt:lpstr>WHY ASK THIS QUESTION?</vt:lpstr>
      <vt:lpstr>CONCEPTS AND THEORY</vt:lpstr>
      <vt:lpstr>CONCEPTS AND THEORY</vt:lpstr>
      <vt:lpstr>CONCEPTS AND THEORY</vt:lpstr>
      <vt:lpstr>CONCEPTS AND THEORY</vt:lpstr>
      <vt:lpstr>INDIVIDUALISM</vt:lpstr>
      <vt:lpstr>STRUCTURALISM</vt:lpstr>
      <vt:lpstr>FATALISM</vt:lpstr>
      <vt:lpstr>RANDOMNESS</vt:lpstr>
      <vt:lpstr>EXPECTATION</vt:lpstr>
      <vt:lpstr>HYPOTHESES</vt:lpstr>
      <vt:lpstr>DATA AND MEASUREMENT</vt:lpstr>
      <vt:lpstr>DATA AND MEASUREMENT</vt:lpstr>
      <vt:lpstr>DATA AND MEASUREMENT</vt:lpstr>
      <vt:lpstr>PowerPoint Presentation</vt:lpstr>
      <vt:lpstr>PowerPoint Presentation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Collection Furniture</dc:title>
  <dc:creator>Madison Dean</dc:creator>
  <cp:keywords>DAF2CsDTciA,BAELYuU5EfU</cp:keywords>
  <cp:lastModifiedBy>Setzler, Mark</cp:lastModifiedBy>
  <cp:revision>2</cp:revision>
  <dcterms:created xsi:type="dcterms:W3CDTF">2024-10-17T13:15:32Z</dcterms:created>
  <dcterms:modified xsi:type="dcterms:W3CDTF">2024-10-17T13:24:23Z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2023-12-08T00:00:00Z</vt:filetime>
  </property>
  <property fmtid="{D5CDD505-2E9C-101B-9397-08002B2CF9AE}" pid="3" name="Creator">
    <vt:lpwstr>Canva</vt:lpwstr>
  </property>
  <property fmtid="{D5CDD505-2E9C-101B-9397-08002B2CF9AE}" pid="4" name="LastSaved">
    <vt:filetime>2024-10-17T00:00:00Z</vt:filetime>
  </property>
  <property fmtid="{D5CDD505-2E9C-101B-9397-08002B2CF9AE}" pid="5" name="Producer">
    <vt:lpwstr>Canva</vt:lpwstr>
  </property>
</Properties>
</file>