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7" r:id="rId3"/>
    <p:sldId id="288" r:id="rId4"/>
    <p:sldId id="289" r:id="rId5"/>
    <p:sldId id="290" r:id="rId6"/>
    <p:sldId id="291" r:id="rId7"/>
    <p:sldId id="260" r:id="rId8"/>
    <p:sldId id="297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5700"/>
    <a:srgbClr val="F6F6F6"/>
    <a:srgbClr val="AD6E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0" autoAdjust="0"/>
    <p:restoredTop sz="85778" autoAdjust="0"/>
  </p:normalViewPr>
  <p:slideViewPr>
    <p:cSldViewPr snapToGrid="0">
      <p:cViewPr varScale="1">
        <p:scale>
          <a:sx n="63" d="100"/>
          <a:sy n="63" d="100"/>
        </p:scale>
        <p:origin x="58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A58A1B-B74D-4701-96A6-72A936A323C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06647D-65C9-451F-AA07-3D37396ED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06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230CBA-612A-44D7-8398-C5213B3B5B0D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39ED7B-A659-45F7-B71E-2ED1DAA12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90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9ED7B-A659-45F7-B71E-2ED1DAA127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51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9ED7B-A659-45F7-B71E-2ED1DAA127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48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5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650" y="553453"/>
            <a:ext cx="9848850" cy="1852863"/>
          </a:xfrm>
        </p:spPr>
        <p:txBody>
          <a:bodyPr>
            <a:normAutofit/>
          </a:bodyPr>
          <a:lstStyle/>
          <a:p>
            <a:r>
              <a:rPr lang="en-US" sz="4400" dirty="0"/>
              <a:t>WHY DID BRAZILIANS VOTE FOR THE “TROPICAL TRUMP”?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947737"/>
            <a:ext cx="12191999" cy="3248526"/>
          </a:xfrm>
        </p:spPr>
        <p:txBody>
          <a:bodyPr>
            <a:normAutofit/>
          </a:bodyPr>
          <a:lstStyle/>
          <a:p>
            <a:r>
              <a:rPr lang="en-US" sz="4000" dirty="0"/>
              <a:t>Mark Setzler, High Point University</a:t>
            </a:r>
          </a:p>
          <a:p>
            <a:r>
              <a:rPr lang="en-US" sz="4000" dirty="0"/>
              <a:t>msetzler@highpoint.edu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975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2242"/>
            <a:ext cx="7729728" cy="1188720"/>
          </a:xfrm>
        </p:spPr>
        <p:txBody>
          <a:bodyPr/>
          <a:lstStyle/>
          <a:p>
            <a:r>
              <a:rPr lang="en-US" dirty="0"/>
              <a:t>My main 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94" y="1865376"/>
            <a:ext cx="8563212" cy="47798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To what extent did Jair Bolsonaro’s election in 2018 depend on his support from voters who shared his illiberal views?</a:t>
            </a:r>
          </a:p>
        </p:txBody>
      </p:sp>
    </p:spTree>
    <p:extLst>
      <p:ext uri="{BB962C8B-B14F-4D97-AF65-F5344CB8AC3E}">
        <p14:creationId xmlns:p14="http://schemas.microsoft.com/office/powerpoint/2010/main" val="13975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2242"/>
            <a:ext cx="7729728" cy="1188720"/>
          </a:xfrm>
        </p:spPr>
        <p:txBody>
          <a:bodyPr/>
          <a:lstStyle/>
          <a:p>
            <a:r>
              <a:rPr lang="en-US" dirty="0"/>
              <a:t>Why ask this question?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94" y="1865376"/>
            <a:ext cx="8563212" cy="477987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800" dirty="0"/>
              <a:t>Many media and academics have made explicit Bolsonaro-Trump comparisons, pointing similarities in their leadership styles and especially their overlapping controversial views on minority rights, the role of the military in society, and the value of democracy. </a:t>
            </a:r>
          </a:p>
          <a:p>
            <a:r>
              <a:rPr lang="en-US" sz="2800" dirty="0"/>
              <a:t>More generally, there are comparisons between Trump’s political success and non-US right-wing/nationalist leaders &amp; movements around the world (“Trump effect”; “Trump-like”) </a:t>
            </a:r>
          </a:p>
          <a:p>
            <a:r>
              <a:rPr lang="en-US" sz="2800" dirty="0"/>
              <a:t>Research on the US election indicates that Trump’s margin of victory depended on his ability to attract nearly universal support from highly racist, sexist, and authoritarian voters  </a:t>
            </a:r>
          </a:p>
          <a:p>
            <a:r>
              <a:rPr lang="en-US" sz="2800" dirty="0"/>
              <a:t>But… Voters in Brazil and the US were in a very different situation when they last voted for presidential candidates</a:t>
            </a:r>
          </a:p>
        </p:txBody>
      </p:sp>
    </p:spTree>
    <p:extLst>
      <p:ext uri="{BB962C8B-B14F-4D97-AF65-F5344CB8AC3E}">
        <p14:creationId xmlns:p14="http://schemas.microsoft.com/office/powerpoint/2010/main" val="70331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2242"/>
            <a:ext cx="7729728" cy="1188720"/>
          </a:xfrm>
        </p:spPr>
        <p:txBody>
          <a:bodyPr/>
          <a:lstStyle/>
          <a:p>
            <a:r>
              <a:rPr lang="en-US" dirty="0" err="1"/>
              <a:t>HypothesIs</a:t>
            </a:r>
            <a:r>
              <a:rPr lang="en-US" dirty="0"/>
              <a:t> 1: illiberalism explains </a:t>
            </a:r>
            <a:r>
              <a:rPr lang="en-US" dirty="0" err="1"/>
              <a:t>VOTing</a:t>
            </a:r>
            <a:r>
              <a:rPr lang="en-US" dirty="0"/>
              <a:t> FOR BOLSONARO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94" y="1865376"/>
            <a:ext cx="8563212" cy="477987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800" dirty="0"/>
              <a:t>H1a: More disagreement that “democracy is better than others forms of government” increased the prob. of voting for Bolsonaro</a:t>
            </a:r>
          </a:p>
          <a:p>
            <a:r>
              <a:rPr lang="en-US" sz="2800" dirty="0"/>
              <a:t>H1b:  Thinking coups can be “justified” in periods with “high crime/corruption” increased the prob. of voting for Bolsonaro</a:t>
            </a:r>
          </a:p>
          <a:p>
            <a:r>
              <a:rPr lang="en-US" sz="2800" dirty="0"/>
              <a:t>H1c: More agreement that “men make better political leaders than women” increased the prob. of voting for Bolsonaro </a:t>
            </a:r>
          </a:p>
          <a:p>
            <a:r>
              <a:rPr lang="en-US" sz="2800" dirty="0"/>
              <a:t>H1d: More disapproval with the “right” of “homosexuals” to run for political office increased the prob. of voting for Bolsonaro</a:t>
            </a:r>
          </a:p>
        </p:txBody>
      </p:sp>
    </p:spTree>
    <p:extLst>
      <p:ext uri="{BB962C8B-B14F-4D97-AF65-F5344CB8AC3E}">
        <p14:creationId xmlns:p14="http://schemas.microsoft.com/office/powerpoint/2010/main" val="3862607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2242"/>
            <a:ext cx="7729728" cy="1188720"/>
          </a:xfrm>
        </p:spPr>
        <p:txBody>
          <a:bodyPr/>
          <a:lstStyle/>
          <a:p>
            <a:r>
              <a:rPr lang="en-US" dirty="0"/>
              <a:t>Hypotheses II: “STANDARD” issues explain voting FOR BOLSONARO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94" y="1865376"/>
            <a:ext cx="8563212" cy="47798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H2a: Being an evangelical Protestant (“Pentecostal”) increased the prob. of a </a:t>
            </a:r>
            <a:r>
              <a:rPr lang="en-US" sz="2800" dirty="0" err="1"/>
              <a:t>Bolsonaro</a:t>
            </a:r>
            <a:r>
              <a:rPr lang="en-US" sz="2800" dirty="0"/>
              <a:t> vote</a:t>
            </a:r>
          </a:p>
          <a:p>
            <a:r>
              <a:rPr lang="en-US" sz="2800" dirty="0"/>
              <a:t>H2b: Being more conservative increased the prob. of a Bolsonaro vote </a:t>
            </a:r>
          </a:p>
          <a:p>
            <a:r>
              <a:rPr lang="en-US" sz="2800" dirty="0"/>
              <a:t>H3c: Perceptions of worse economic outcomes increased the prob. of a Bolsonaro vote</a:t>
            </a:r>
          </a:p>
          <a:p>
            <a:r>
              <a:rPr lang="en-US" sz="2800" dirty="0"/>
              <a:t>Note: In the article version, I added a variable for animosity to the Workers Party (</a:t>
            </a:r>
            <a:r>
              <a:rPr lang="en-US" sz="2800" dirty="0" err="1"/>
              <a:t>AntiPetismo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548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2242"/>
            <a:ext cx="7729728" cy="1188720"/>
          </a:xfrm>
        </p:spPr>
        <p:txBody>
          <a:bodyPr/>
          <a:lstStyle/>
          <a:p>
            <a:r>
              <a:rPr lang="en-US" dirty="0"/>
              <a:t>Data and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94" y="1865376"/>
            <a:ext cx="8563212" cy="477987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800" b="1" dirty="0"/>
              <a:t>Data</a:t>
            </a:r>
            <a:r>
              <a:rPr lang="en-US" sz="2800" dirty="0"/>
              <a:t>: 2019 (February) </a:t>
            </a:r>
            <a:r>
              <a:rPr lang="en-US" sz="2800" dirty="0" err="1"/>
              <a:t>AmericasBarometer</a:t>
            </a:r>
            <a:r>
              <a:rPr lang="en-US" sz="2800" dirty="0"/>
              <a:t>; N = 1,006 with voting data (of 1,498); SVY methods and weights applied to all analyses.</a:t>
            </a:r>
          </a:p>
          <a:p>
            <a:r>
              <a:rPr lang="en-US" sz="2800" b="1" dirty="0"/>
              <a:t>DV (0/1):  </a:t>
            </a:r>
            <a:r>
              <a:rPr lang="en-US" sz="2800" dirty="0"/>
              <a:t>Vote choice in the first-round, including blank and null votes. Bolsonaro = 1.</a:t>
            </a:r>
          </a:p>
          <a:p>
            <a:r>
              <a:rPr lang="en-US" sz="2800" b="1" dirty="0"/>
              <a:t>IVs (all re-coded to range 0-&gt;1):  </a:t>
            </a:r>
            <a:r>
              <a:rPr lang="en-US" sz="2800" dirty="0"/>
              <a:t>Anti-democratic (7pts), Support coups (0/1); Sexist (3pt); Homophobic (3pt); Evan. </a:t>
            </a:r>
            <a:r>
              <a:rPr lang="en-US" sz="2800" dirty="0" err="1"/>
              <a:t>Prot</a:t>
            </a:r>
            <a:r>
              <a:rPr lang="en-US" sz="2800" dirty="0"/>
              <a:t> (0/1); Personal economy worse (3pts), Conservative (10pts). </a:t>
            </a:r>
          </a:p>
          <a:p>
            <a:r>
              <a:rPr lang="en-US" sz="2800" b="1" dirty="0"/>
              <a:t>Controls (all 0/1): </a:t>
            </a:r>
            <a:r>
              <a:rPr lang="en-US" sz="2800" dirty="0"/>
              <a:t>male, &lt;36 years, completed high school, White/Asian, lives in SE/S, &gt;$500US monthly </a:t>
            </a:r>
          </a:p>
        </p:txBody>
      </p:sp>
    </p:spTree>
    <p:extLst>
      <p:ext uri="{BB962C8B-B14F-4D97-AF65-F5344CB8AC3E}">
        <p14:creationId xmlns:p14="http://schemas.microsoft.com/office/powerpoint/2010/main" val="415690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5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1032" y="84717"/>
            <a:ext cx="7729728" cy="752193"/>
          </a:xfrm>
        </p:spPr>
        <p:txBody>
          <a:bodyPr>
            <a:noAutofit/>
          </a:bodyPr>
          <a:lstStyle/>
          <a:p>
            <a:r>
              <a:rPr lang="en-US" sz="2500" dirty="0"/>
              <a:t>Proportion of Respondents Who Voted for </a:t>
            </a:r>
            <a:r>
              <a:rPr lang="en-US" sz="2500" dirty="0" err="1"/>
              <a:t>BolsonarO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376" y="966593"/>
            <a:ext cx="9784080" cy="579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0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412242"/>
            <a:ext cx="7729728" cy="118872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394" y="1865376"/>
            <a:ext cx="8563212" cy="477987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sz="2800" dirty="0"/>
              <a:t>Looking just at bivariate analyses, </a:t>
            </a:r>
            <a:r>
              <a:rPr lang="en-US" sz="2800" dirty="0" err="1"/>
              <a:t>Bolsonaro</a:t>
            </a:r>
            <a:r>
              <a:rPr lang="en-US" sz="2800" dirty="0"/>
              <a:t> voters were: </a:t>
            </a:r>
            <a:br>
              <a:rPr lang="en-US" sz="2800" dirty="0"/>
            </a:br>
            <a:r>
              <a:rPr lang="en-US" sz="2800" dirty="0"/>
              <a:t>More pro-coup, homophobic, and more conservative</a:t>
            </a:r>
            <a:br>
              <a:rPr lang="en-US" sz="2800" dirty="0"/>
            </a:br>
            <a:r>
              <a:rPr lang="en-US" sz="2800" dirty="0"/>
              <a:t>But not more anti-democratic, sexist, or concerned about the economy</a:t>
            </a:r>
          </a:p>
          <a:p>
            <a:r>
              <a:rPr lang="en-US" sz="2800" dirty="0"/>
              <a:t>With controls and isolating the influence of different factors:</a:t>
            </a:r>
            <a:br>
              <a:rPr lang="en-US" sz="2800" dirty="0"/>
            </a:br>
            <a:r>
              <a:rPr lang="en-US" sz="2800" dirty="0"/>
              <a:t>Being pro-coup and homophobic predicted a </a:t>
            </a:r>
            <a:r>
              <a:rPr lang="en-US" sz="2800" dirty="0" err="1"/>
              <a:t>Bolsonaro</a:t>
            </a:r>
            <a:r>
              <a:rPr lang="en-US" sz="2800" dirty="0"/>
              <a:t> vote;</a:t>
            </a:r>
            <a:br>
              <a:rPr lang="en-US" sz="2800" dirty="0"/>
            </a:br>
            <a:r>
              <a:rPr lang="en-US" sz="2800" dirty="0"/>
              <a:t>however, conservatism was a much more powerful predictor.</a:t>
            </a:r>
          </a:p>
          <a:p>
            <a:r>
              <a:rPr lang="en-US" sz="2800" dirty="0"/>
              <a:t>Most of what predicted a </a:t>
            </a:r>
            <a:r>
              <a:rPr lang="en-US" sz="2800" dirty="0" err="1"/>
              <a:t>Bolsonaro</a:t>
            </a:r>
            <a:r>
              <a:rPr lang="en-US" sz="2800" dirty="0"/>
              <a:t> vote </a:t>
            </a:r>
            <a:r>
              <a:rPr lang="en-US" sz="2800" i="1" dirty="0"/>
              <a:t>wasn’t</a:t>
            </a:r>
            <a:r>
              <a:rPr lang="en-US" sz="2800" dirty="0"/>
              <a:t> anything I looked at:</a:t>
            </a:r>
            <a:br>
              <a:rPr lang="en-US" sz="2800" dirty="0"/>
            </a:br>
            <a:r>
              <a:rPr lang="en-US" sz="2800" dirty="0"/>
              <a:t>R-square of the full model = .15</a:t>
            </a:r>
          </a:p>
          <a:p>
            <a:r>
              <a:rPr lang="en-US" sz="2800" dirty="0"/>
              <a:t>Like what scholars have found looking at racism, sexism, and authoritarianism among the US population in 2016, many Brazilians share </a:t>
            </a:r>
            <a:r>
              <a:rPr lang="en-US" sz="2800" dirty="0" err="1"/>
              <a:t>Bolsonaro’s</a:t>
            </a:r>
            <a:r>
              <a:rPr lang="en-US" sz="2800" dirty="0"/>
              <a:t> controversial views </a:t>
            </a:r>
          </a:p>
          <a:p>
            <a:r>
              <a:rPr lang="en-US" sz="2800" dirty="0"/>
              <a:t>But, many individuals who </a:t>
            </a:r>
            <a:r>
              <a:rPr lang="en-US" sz="2800" i="1" dirty="0"/>
              <a:t>rejected</a:t>
            </a:r>
            <a:r>
              <a:rPr lang="en-US" sz="2800" dirty="0"/>
              <a:t> Bolsonaro’s controversial views still voted for him (and the same was true of Trump)  </a:t>
            </a:r>
          </a:p>
          <a:p>
            <a:r>
              <a:rPr lang="en-US" sz="2800" dirty="0"/>
              <a:t>And, unlike Trump’s supporters, many voters who shared Bolsonaro’s controversial views did not vote for him</a:t>
            </a:r>
          </a:p>
          <a:p>
            <a:r>
              <a:rPr lang="en-US" sz="2800" dirty="0"/>
              <a:t>This finding holds across gender (and race—not shown—for the most part)</a:t>
            </a:r>
          </a:p>
        </p:txBody>
      </p:sp>
    </p:spTree>
    <p:extLst>
      <p:ext uri="{BB962C8B-B14F-4D97-AF65-F5344CB8AC3E}">
        <p14:creationId xmlns:p14="http://schemas.microsoft.com/office/powerpoint/2010/main" val="32259513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0</TotalTime>
  <Words>650</Words>
  <Application>Microsoft Office PowerPoint</Application>
  <PresentationFormat>Widescreen</PresentationFormat>
  <Paragraphs>38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Parcel</vt:lpstr>
      <vt:lpstr>WHY DID BRAZILIANS VOTE FOR THE “TROPICAL TRUMP”?</vt:lpstr>
      <vt:lpstr>My main research question</vt:lpstr>
      <vt:lpstr>Why ask this question?</vt:lpstr>
      <vt:lpstr>HypothesIs 1: illiberalism explains VOTing FOR BOLSONARO</vt:lpstr>
      <vt:lpstr>Hypotheses II: “STANDARD” issues explain voting FOR BOLSONARO</vt:lpstr>
      <vt:lpstr>Data and measurement</vt:lpstr>
      <vt:lpstr>Proportion of Respondents Who Voted for BolsonarO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2020-01-06T18:45:24Z</dcterms:created>
  <dcterms:modified xsi:type="dcterms:W3CDTF">2024-10-17T13:34:29Z</dcterms:modified>
</cp:coreProperties>
</file>